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0" Type="http://schemas.openxmlformats.org/officeDocument/2006/relationships/tags" Target="tags/tag24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image" Target="C:/Users/&#32918;&#23431;&#36713;/AppData/Local/Temp/figmazip/slide_96aaa8486fd558ee\datas\&#27675;&#22260;&#22270;-12001&amp;67206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63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image" Target="C:/Users/&#32918;&#23431;&#36713;/AppData/Local/Temp/figmazip/slide_ac8bec772da08313\datas\&#27675;&#22260;&#22270;-12001&amp;67223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76.xml"/><Relationship Id="rId10" Type="http://schemas.openxmlformats.org/officeDocument/2006/relationships/tags" Target="../tags/tag82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88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109.xml"/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114.xml"/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24.xml"/><Relationship Id="rId8" Type="http://schemas.openxmlformats.org/officeDocument/2006/relationships/tags" Target="../tags/tag123.xml"/><Relationship Id="rId7" Type="http://schemas.openxmlformats.org/officeDocument/2006/relationships/tags" Target="../tags/tag122.x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4" Type="http://schemas.openxmlformats.org/officeDocument/2006/relationships/image" Target="C:/Users/&#32918;&#23431;&#36713;/AppData/Local/Temp/figmazip/slide_68bc61d508b19748\datas\&#27675;&#22260;&#22270;-12001&amp;67239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19.xml"/><Relationship Id="rId10" Type="http://schemas.openxmlformats.org/officeDocument/2006/relationships/tags" Target="../tags/tag125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image" Target="C:/Users/&#32918;&#23431;&#36713;/AppData/Local/Temp/figmazip/slide_6e49318e09bb01b0\datas\&#27675;&#22260;&#22270;-12001&amp;67358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26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封面页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/Users/肖宇轩/AppData/Local/Temp/figmazip/slide_96aaa8486fd558ee\datas\氛围图-12001&amp;67206.pn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5" name="任意多边形 4"/>
          <p:cNvSpPr/>
          <p:nvPr userDrawn="1">
            <p:custDataLst>
              <p:tags r:id="rId5"/>
            </p:custDataLst>
          </p:nvPr>
        </p:nvSpPr>
        <p:spPr>
          <a:xfrm>
            <a:off x="1015999" y="0"/>
            <a:ext cx="1270635" cy="609600"/>
          </a:xfrm>
          <a:custGeom>
            <a:avLst/>
            <a:gdLst>
              <a:gd name="connisteX0" fmla="*/ 0 w 1270001"/>
              <a:gd name="connsiteY0" fmla="*/ 0 h 609603"/>
              <a:gd name="connisteX1" fmla="*/ 1270001 w 1270001"/>
              <a:gd name="connsiteY1" fmla="*/ 0 h 609603"/>
              <a:gd name="connisteX2" fmla="*/ 1270001 w 1270001"/>
              <a:gd name="connsiteY2" fmla="*/ 406395 h 609603"/>
              <a:gd name="connisteX3" fmla="*/ 1066803 w 1270001"/>
              <a:gd name="connsiteY3" fmla="*/ 609603 h 609603"/>
              <a:gd name="connisteX4" fmla="*/ 203197 w 1270001"/>
              <a:gd name="connsiteY4" fmla="*/ 609603 h 609603"/>
              <a:gd name="connisteX5" fmla="*/ 0 w 1270001"/>
              <a:gd name="connsiteY5" fmla="*/ 406395 h 609603"/>
              <a:gd name="connisteX6" fmla="*/ 0 w 1270001"/>
              <a:gd name="connsiteY6" fmla="*/ 0 h 60960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270001" h="609603">
                <a:moveTo>
                  <a:pt x="0" y="0"/>
                </a:moveTo>
                <a:lnTo>
                  <a:pt x="1270001" y="0"/>
                </a:lnTo>
                <a:lnTo>
                  <a:pt x="1270001" y="406396"/>
                </a:lnTo>
                <a:cubicBezTo>
                  <a:pt x="1270001" y="518620"/>
                  <a:pt x="1179027" y="609603"/>
                  <a:pt x="1066803" y="609603"/>
                </a:cubicBezTo>
                <a:lnTo>
                  <a:pt x="203198" y="609603"/>
                </a:lnTo>
                <a:cubicBezTo>
                  <a:pt x="90974" y="609603"/>
                  <a:pt x="0" y="518620"/>
                  <a:pt x="0" y="406396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3" hasCustomPrompt="1"/>
            <p:custDataLst>
              <p:tags r:id="rId9"/>
            </p:custDataLst>
          </p:nvPr>
        </p:nvSpPr>
        <p:spPr>
          <a:xfrm>
            <a:off x="1015999" y="2146298"/>
            <a:ext cx="9296403" cy="457200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25000"/>
              </a:lnSpc>
              <a:buNone/>
              <a:defRPr sz="2400" b="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20XX YEAR</a:t>
            </a:r>
            <a:endParaRPr lang="zh-CN" altLang="en-US" smtClean="0"/>
          </a:p>
        </p:txBody>
      </p:sp>
      <p:sp>
        <p:nvSpPr>
          <p:cNvPr id="7" name="标题 6"/>
          <p:cNvSpPr>
            <a:spLocks noGrp="1"/>
          </p:cNvSpPr>
          <p:nvPr>
            <p:ph type="ctrTitle" idx="14" hasCustomPrompt="1"/>
            <p:custDataLst>
              <p:tags r:id="rId10"/>
            </p:custDataLst>
          </p:nvPr>
        </p:nvSpPr>
        <p:spPr>
          <a:xfrm>
            <a:off x="1015999" y="2654302"/>
            <a:ext cx="9410703" cy="2095503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11000"/>
              </a:lnSpc>
              <a:buNone/>
              <a:defRPr sz="6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mtClean="0"/>
              <a:t>科技风年终总结汇报</a:t>
            </a:r>
            <a:endParaRPr lang="zh-CN" altLang="en-US" smtClean="0"/>
          </a:p>
        </p:txBody>
      </p:sp>
      <p:sp>
        <p:nvSpPr>
          <p:cNvPr id="8" name="文本占位符 7"/>
          <p:cNvSpPr>
            <a:spLocks noGrp="1"/>
          </p:cNvSpPr>
          <p:nvPr>
            <p:ph type="body" idx="15" hasCustomPrompt="1"/>
            <p:custDataLst>
              <p:tags r:id="rId11"/>
            </p:custDataLst>
          </p:nvPr>
        </p:nvSpPr>
        <p:spPr>
          <a:xfrm>
            <a:off x="1015999" y="5321296"/>
            <a:ext cx="9296403" cy="457200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25000"/>
              </a:lnSpc>
              <a:buNone/>
              <a:defRPr sz="2400" b="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BY WPS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节页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/Users/肖宇轩/AppData/Local/Temp/figmazip/slide_ac8bec772da08313\datas\氛围图-12001&amp;67223.pn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8" name="任意多边形 7"/>
          <p:cNvSpPr/>
          <p:nvPr userDrawn="1">
            <p:custDataLst>
              <p:tags r:id="rId5"/>
            </p:custDataLst>
          </p:nvPr>
        </p:nvSpPr>
        <p:spPr>
          <a:xfrm>
            <a:off x="1041401" y="2476497"/>
            <a:ext cx="2336800" cy="1917700"/>
          </a:xfrm>
          <a:custGeom>
            <a:avLst/>
            <a:gdLst>
              <a:gd name="connisteX0" fmla="*/ 643728 w 2337078"/>
              <a:gd name="connsiteY0" fmla="*/ 197949 h 1917697"/>
              <a:gd name="connisteX1" fmla="*/ 929185 w 2337078"/>
              <a:gd name="connsiteY1" fmla="*/ 0 h 1917697"/>
              <a:gd name="connisteX2" fmla="*/ 2337078 w 2337078"/>
              <a:gd name="connsiteY2" fmla="*/ 0 h 1917697"/>
              <a:gd name="connisteX3" fmla="*/ 1693340 w 2337078"/>
              <a:gd name="connsiteY3" fmla="*/ 1719748 h 1917697"/>
              <a:gd name="connisteX4" fmla="*/ 1407883 w 2337078"/>
              <a:gd name="connsiteY4" fmla="*/ 1917697 h 1917697"/>
              <a:gd name="connisteX5" fmla="*/ 0 w 2337078"/>
              <a:gd name="connsiteY5" fmla="*/ 1917697 h 1917697"/>
              <a:gd name="connisteX6" fmla="*/ 643728 w 2337078"/>
              <a:gd name="connsiteY6" fmla="*/ 197949 h 191769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337078" h="1917698">
                <a:moveTo>
                  <a:pt x="643728" y="197949"/>
                </a:moveTo>
                <a:cubicBezTo>
                  <a:pt x="688296" y="78894"/>
                  <a:pt x="802066" y="0"/>
                  <a:pt x="929186" y="0"/>
                </a:cubicBezTo>
                <a:lnTo>
                  <a:pt x="2337078" y="0"/>
                </a:lnTo>
                <a:lnTo>
                  <a:pt x="1693341" y="1719749"/>
                </a:lnTo>
                <a:cubicBezTo>
                  <a:pt x="1648773" y="1838804"/>
                  <a:pt x="1535012" y="1917698"/>
                  <a:pt x="1407883" y="1917698"/>
                </a:cubicBezTo>
                <a:lnTo>
                  <a:pt x="0" y="1917698"/>
                </a:lnTo>
                <a:lnTo>
                  <a:pt x="643728" y="197949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3" hasCustomPrompt="1"/>
            <p:custDataLst>
              <p:tags r:id="rId9"/>
            </p:custDataLst>
          </p:nvPr>
        </p:nvSpPr>
        <p:spPr>
          <a:xfrm>
            <a:off x="3733797" y="2819397"/>
            <a:ext cx="6248397" cy="1219197"/>
          </a:xfrm>
          <a:noFill/>
        </p:spPr>
        <p:txBody>
          <a:bodyPr lIns="0" tIns="0" rIns="0" bIns="0" anchor="ctr">
            <a:noAutofit/>
          </a:bodyPr>
          <a:lstStyle>
            <a:lvl1pPr algn="l">
              <a:lnSpc>
                <a:spcPct val="104000"/>
              </a:lnSpc>
              <a:buNone/>
              <a:defRPr sz="4800" b="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</a:lstStyle>
          <a:p>
            <a:r>
              <a:rPr lang="zh-CN" altLang="en-US" smtClean="0"/>
              <a:t>章节页的标题</a:t>
            </a:r>
            <a:endParaRPr lang="zh-CN" altLang="en-US" smtClean="0"/>
          </a:p>
        </p:txBody>
      </p:sp>
      <p:sp>
        <p:nvSpPr>
          <p:cNvPr id="10" name="文本占位符 9"/>
          <p:cNvSpPr>
            <a:spLocks noGrp="1"/>
          </p:cNvSpPr>
          <p:nvPr>
            <p:ph type="body" idx="14" hasCustomPrompt="1"/>
            <p:custDataLst>
              <p:tags r:id="rId10"/>
            </p:custDataLst>
          </p:nvPr>
        </p:nvSpPr>
        <p:spPr>
          <a:xfrm>
            <a:off x="368302" y="2284775"/>
            <a:ext cx="2451104" cy="2117741"/>
          </a:xfrm>
          <a:noFill/>
        </p:spPr>
        <p:txBody>
          <a:bodyPr lIns="0" tIns="0" rIns="0" bIns="0" anchor="ctr">
            <a:noAutofit/>
          </a:bodyPr>
          <a:lstStyle>
            <a:lvl1pPr algn="r">
              <a:lnSpc>
                <a:spcPct val="109000"/>
              </a:lnSpc>
              <a:buNone/>
              <a:defRPr sz="10000" b="1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/Users/肖宇轩/AppData/Local/Temp/figmazip/slide_68bc61d508b19748\datas\氛围图-12001&amp;67239.pn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8" name="任意多边形 7"/>
          <p:cNvSpPr/>
          <p:nvPr userDrawn="1">
            <p:custDataLst>
              <p:tags r:id="rId5"/>
            </p:custDataLst>
          </p:nvPr>
        </p:nvSpPr>
        <p:spPr>
          <a:xfrm>
            <a:off x="5156201" y="2882902"/>
            <a:ext cx="1879600" cy="165100"/>
          </a:xfrm>
          <a:custGeom>
            <a:avLst/>
            <a:gdLst>
              <a:gd name="connisteX0" fmla="*/ 0 w 1879604"/>
              <a:gd name="connsiteY0" fmla="*/ 82552 h 165104"/>
              <a:gd name="connisteX1" fmla="*/ 82552 w 1879604"/>
              <a:gd name="connsiteY1" fmla="*/ 0 h 165104"/>
              <a:gd name="connisteX2" fmla="*/ 1797052 w 1879604"/>
              <a:gd name="connsiteY2" fmla="*/ 0 h 165104"/>
              <a:gd name="connisteX3" fmla="*/ 1879604 w 1879604"/>
              <a:gd name="connsiteY3" fmla="*/ 82552 h 165104"/>
              <a:gd name="connisteX4" fmla="*/ 1879604 w 1879604"/>
              <a:gd name="connsiteY4" fmla="*/ 82552 h 165104"/>
              <a:gd name="connisteX5" fmla="*/ 1797052 w 1879604"/>
              <a:gd name="connsiteY5" fmla="*/ 165104 h 165104"/>
              <a:gd name="connisteX6" fmla="*/ 82552 w 1879604"/>
              <a:gd name="connsiteY6" fmla="*/ 165104 h 165104"/>
              <a:gd name="connisteX7" fmla="*/ 0 w 1879604"/>
              <a:gd name="connsiteY7" fmla="*/ 82552 h 165104"/>
              <a:gd name="connisteX8" fmla="*/ 0 w 1879604"/>
              <a:gd name="connsiteY8" fmla="*/ 82552 h 16510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879604" h="165104">
                <a:moveTo>
                  <a:pt x="0" y="82552"/>
                </a:moveTo>
                <a:cubicBezTo>
                  <a:pt x="0" y="36960"/>
                  <a:pt x="36960" y="0"/>
                  <a:pt x="82552" y="0"/>
                </a:cubicBezTo>
                <a:lnTo>
                  <a:pt x="1797052" y="0"/>
                </a:lnTo>
                <a:cubicBezTo>
                  <a:pt x="1842644" y="0"/>
                  <a:pt x="1879604" y="36960"/>
                  <a:pt x="1879604" y="82552"/>
                </a:cubicBezTo>
                <a:lnTo>
                  <a:pt x="1879604" y="82552"/>
                </a:lnTo>
                <a:cubicBezTo>
                  <a:pt x="1879604" y="128144"/>
                  <a:pt x="1842644" y="165104"/>
                  <a:pt x="1797052" y="165104"/>
                </a:cubicBezTo>
                <a:lnTo>
                  <a:pt x="82552" y="165104"/>
                </a:lnTo>
                <a:cubicBezTo>
                  <a:pt x="36960" y="165104"/>
                  <a:pt x="0" y="128144"/>
                  <a:pt x="0" y="82552"/>
                </a:cubicBezTo>
                <a:lnTo>
                  <a:pt x="0" y="82552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3" hasCustomPrompt="1"/>
            <p:custDataLst>
              <p:tags r:id="rId9"/>
            </p:custDataLst>
          </p:nvPr>
        </p:nvSpPr>
        <p:spPr>
          <a:xfrm>
            <a:off x="3898901" y="2647947"/>
            <a:ext cx="4394204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5000"/>
              </a:lnSpc>
              <a:buNone/>
              <a:defRPr sz="2400" b="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THE END</a:t>
            </a:r>
            <a:endParaRPr lang="zh-CN" altLang="en-US" smtClean="0"/>
          </a:p>
        </p:txBody>
      </p:sp>
      <p:sp>
        <p:nvSpPr>
          <p:cNvPr id="10" name="标题 9"/>
          <p:cNvSpPr>
            <a:spLocks noGrp="1"/>
          </p:cNvSpPr>
          <p:nvPr>
            <p:ph type="ctrTitle" idx="14" hasCustomPrompt="1"/>
            <p:custDataLst>
              <p:tags r:id="rId10"/>
            </p:custDataLst>
          </p:nvPr>
        </p:nvSpPr>
        <p:spPr>
          <a:xfrm>
            <a:off x="3835396" y="3206746"/>
            <a:ext cx="4521196" cy="1015999"/>
          </a:xfrm>
          <a:noFill/>
        </p:spPr>
        <p:txBody>
          <a:bodyPr lIns="0" tIns="0" rIns="0" bIns="0" anchor="t">
            <a:noAutofit/>
          </a:bodyPr>
          <a:lstStyle>
            <a:lvl1pPr algn="ctr">
              <a:lnSpc>
                <a:spcPct val="104000"/>
              </a:lnSpc>
              <a:buNone/>
              <a:defRPr sz="6400" b="1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</a:lstStyle>
          <a:p>
            <a:r>
              <a:rPr lang="zh-CN" altLang="en-US" smtClean="0"/>
              <a:t>谢谢观看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页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/Users/肖宇轩/AppData/Local/Temp/figmazip/slide_6e49318e09bb01b0\datas\氛围图-12001&amp;67358.pn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副标题 5"/>
          <p:cNvSpPr>
            <a:spLocks noGrp="1"/>
          </p:cNvSpPr>
          <p:nvPr>
            <p:ph type="subTitle" idx="13" hasCustomPrompt="1"/>
            <p:custDataLst>
              <p:tags r:id="rId5"/>
            </p:custDataLst>
          </p:nvPr>
        </p:nvSpPr>
        <p:spPr>
          <a:xfrm>
            <a:off x="1015999" y="2819397"/>
            <a:ext cx="4140202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5000"/>
              </a:lnSpc>
              <a:buNone/>
              <a:defRPr sz="2400" b="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CONTENTS</a:t>
            </a:r>
            <a:endParaRPr lang="zh-CN" altLang="en-US" smtClean="0"/>
          </a:p>
        </p:txBody>
      </p:sp>
      <p:sp>
        <p:nvSpPr>
          <p:cNvPr id="7" name="标题 6"/>
          <p:cNvSpPr>
            <a:spLocks noGrp="1"/>
          </p:cNvSpPr>
          <p:nvPr>
            <p:ph type="ctrTitle" idx="14" hasCustomPrompt="1"/>
            <p:custDataLst>
              <p:tags r:id="rId6"/>
            </p:custDataLst>
          </p:nvPr>
        </p:nvSpPr>
        <p:spPr>
          <a:xfrm>
            <a:off x="1015999" y="3289298"/>
            <a:ext cx="4203698" cy="761997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14000"/>
              </a:lnSpc>
              <a:buNone/>
              <a:defRPr sz="4400" b="1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</a:lstStyle>
          <a:p>
            <a:r>
              <a:rPr lang="zh-CN" altLang="en-US" smtClean="0"/>
              <a:t>目录</a:t>
            </a:r>
            <a:endParaRPr lang="zh-CN" altLang="en-US" smtClean="0"/>
          </a:p>
        </p:txBody>
      </p:sp>
      <p:sp>
        <p:nvSpPr>
          <p:cNvPr id="8" name="任意多边形 7"/>
          <p:cNvSpPr/>
          <p:nvPr userDrawn="1">
            <p:custDataLst>
              <p:tags r:id="rId7"/>
            </p:custDataLst>
          </p:nvPr>
        </p:nvSpPr>
        <p:spPr>
          <a:xfrm>
            <a:off x="10921996" y="6349996"/>
            <a:ext cx="1270000" cy="508635"/>
          </a:xfrm>
          <a:custGeom>
            <a:avLst/>
            <a:gdLst>
              <a:gd name="connisteX0" fmla="*/ 0 w 1270001"/>
              <a:gd name="connsiteY0" fmla="*/ 203197 h 508004"/>
              <a:gd name="connisteX1" fmla="*/ 203197 w 1270001"/>
              <a:gd name="connsiteY1" fmla="*/ 0 h 508004"/>
              <a:gd name="connisteX2" fmla="*/ 1270001 w 1270001"/>
              <a:gd name="connsiteY2" fmla="*/ 0 h 508004"/>
              <a:gd name="connisteX3" fmla="*/ 1270001 w 1270001"/>
              <a:gd name="connsiteY3" fmla="*/ 508004 h 508004"/>
              <a:gd name="connisteX4" fmla="*/ 0 w 1270001"/>
              <a:gd name="connsiteY4" fmla="*/ 508004 h 508004"/>
              <a:gd name="connisteX5" fmla="*/ 0 w 1270001"/>
              <a:gd name="connsiteY5" fmla="*/ 203197 h 50800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1270001" h="508004">
                <a:moveTo>
                  <a:pt x="0" y="203198"/>
                </a:moveTo>
                <a:cubicBezTo>
                  <a:pt x="0" y="90974"/>
                  <a:pt x="90974" y="0"/>
                  <a:pt x="203198" y="0"/>
                </a:cubicBezTo>
                <a:lnTo>
                  <a:pt x="1270001" y="0"/>
                </a:lnTo>
                <a:lnTo>
                  <a:pt x="1270001" y="508004"/>
                </a:lnTo>
                <a:lnTo>
                  <a:pt x="0" y="508004"/>
                </a:lnTo>
                <a:lnTo>
                  <a:pt x="0" y="203198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9" Type="http://schemas.openxmlformats.org/officeDocument/2006/relationships/theme" Target="../theme/theme2.xml"/><Relationship Id="rId18" Type="http://schemas.openxmlformats.org/officeDocument/2006/relationships/tags" Target="../tags/tag135.xml"/><Relationship Id="rId17" Type="http://schemas.openxmlformats.org/officeDocument/2006/relationships/tags" Target="../tags/tag134.xml"/><Relationship Id="rId16" Type="http://schemas.openxmlformats.org/officeDocument/2006/relationships/tags" Target="../tags/tag133.xml"/><Relationship Id="rId15" Type="http://schemas.openxmlformats.org/officeDocument/2006/relationships/tags" Target="../tags/tag132.xml"/><Relationship Id="rId14" Type="http://schemas.openxmlformats.org/officeDocument/2006/relationships/tags" Target="../tags/tag131.xml"/><Relationship Id="rId13" Type="http://schemas.openxmlformats.org/officeDocument/2006/relationships/tags" Target="../tags/tag130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tags" Target="../tags/tag136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21.xml"/><Relationship Id="rId8" Type="http://schemas.openxmlformats.org/officeDocument/2006/relationships/tags" Target="../tags/tag220.xml"/><Relationship Id="rId7" Type="http://schemas.openxmlformats.org/officeDocument/2006/relationships/tags" Target="../tags/tag219.xml"/><Relationship Id="rId6" Type="http://schemas.openxmlformats.org/officeDocument/2006/relationships/image" Target="../media/image4.png"/><Relationship Id="rId5" Type="http://schemas.openxmlformats.org/officeDocument/2006/relationships/image" Target="../media/image12.jpeg"/><Relationship Id="rId4" Type="http://schemas.openxmlformats.org/officeDocument/2006/relationships/tags" Target="../tags/tag218.xml"/><Relationship Id="rId3" Type="http://schemas.openxmlformats.org/officeDocument/2006/relationships/tags" Target="../tags/tag217.xml"/><Relationship Id="rId2" Type="http://schemas.openxmlformats.org/officeDocument/2006/relationships/tags" Target="../tags/tag216.xml"/><Relationship Id="rId17" Type="http://schemas.openxmlformats.org/officeDocument/2006/relationships/slideLayout" Target="../slideLayouts/slideLayout17.xml"/><Relationship Id="rId16" Type="http://schemas.openxmlformats.org/officeDocument/2006/relationships/tags" Target="../tags/tag228.xml"/><Relationship Id="rId15" Type="http://schemas.openxmlformats.org/officeDocument/2006/relationships/tags" Target="../tags/tag227.xml"/><Relationship Id="rId14" Type="http://schemas.openxmlformats.org/officeDocument/2006/relationships/tags" Target="../tags/tag226.xml"/><Relationship Id="rId13" Type="http://schemas.openxmlformats.org/officeDocument/2006/relationships/tags" Target="../tags/tag225.xml"/><Relationship Id="rId12" Type="http://schemas.openxmlformats.org/officeDocument/2006/relationships/tags" Target="../tags/tag224.xml"/><Relationship Id="rId11" Type="http://schemas.openxmlformats.org/officeDocument/2006/relationships/tags" Target="../tags/tag223.xml"/><Relationship Id="rId10" Type="http://schemas.openxmlformats.org/officeDocument/2006/relationships/tags" Target="../tags/tag222.xml"/><Relationship Id="rId1" Type="http://schemas.openxmlformats.org/officeDocument/2006/relationships/tags" Target="../tags/tag215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231.xml"/><Relationship Id="rId2" Type="http://schemas.openxmlformats.org/officeDocument/2006/relationships/tags" Target="../tags/tag230.xml"/><Relationship Id="rId1" Type="http://schemas.openxmlformats.org/officeDocument/2006/relationships/tags" Target="../tags/tag229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tags" Target="../tags/tag237.xml"/><Relationship Id="rId7" Type="http://schemas.openxmlformats.org/officeDocument/2006/relationships/image" Target="../media/image4.png"/><Relationship Id="rId6" Type="http://schemas.openxmlformats.org/officeDocument/2006/relationships/image" Target="../media/image13.jpeg"/><Relationship Id="rId5" Type="http://schemas.openxmlformats.org/officeDocument/2006/relationships/tags" Target="../tags/tag236.xml"/><Relationship Id="rId4" Type="http://schemas.openxmlformats.org/officeDocument/2006/relationships/tags" Target="../tags/tag235.xml"/><Relationship Id="rId3" Type="http://schemas.openxmlformats.org/officeDocument/2006/relationships/tags" Target="../tags/tag234.xml"/><Relationship Id="rId2" Type="http://schemas.openxmlformats.org/officeDocument/2006/relationships/tags" Target="../tags/tag233.xml"/><Relationship Id="rId1" Type="http://schemas.openxmlformats.org/officeDocument/2006/relationships/tags" Target="../tags/tag23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240.xml"/><Relationship Id="rId2" Type="http://schemas.openxmlformats.org/officeDocument/2006/relationships/tags" Target="../tags/tag239.xml"/><Relationship Id="rId1" Type="http://schemas.openxmlformats.org/officeDocument/2006/relationships/tags" Target="../tags/tag238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3" Type="http://schemas.openxmlformats.org/officeDocument/2006/relationships/slideLayout" Target="../slideLayouts/slideLayout23.xml"/><Relationship Id="rId12" Type="http://schemas.openxmlformats.org/officeDocument/2006/relationships/tags" Target="../tags/tag151.xml"/><Relationship Id="rId11" Type="http://schemas.openxmlformats.org/officeDocument/2006/relationships/tags" Target="../tags/tag150.xml"/><Relationship Id="rId10" Type="http://schemas.openxmlformats.org/officeDocument/2006/relationships/tags" Target="../tags/tag149.xml"/><Relationship Id="rId1" Type="http://schemas.openxmlformats.org/officeDocument/2006/relationships/tags" Target="../tags/tag140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" Type="http://schemas.openxmlformats.org/officeDocument/2006/relationships/tags" Target="../tags/tag15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tags" Target="../tags/tag162.xml"/><Relationship Id="rId7" Type="http://schemas.openxmlformats.org/officeDocument/2006/relationships/tags" Target="../tags/tag161.xml"/><Relationship Id="rId6" Type="http://schemas.openxmlformats.org/officeDocument/2006/relationships/tags" Target="../tags/tag160.xml"/><Relationship Id="rId5" Type="http://schemas.openxmlformats.org/officeDocument/2006/relationships/tags" Target="../tags/tag159.xml"/><Relationship Id="rId4" Type="http://schemas.openxmlformats.org/officeDocument/2006/relationships/tags" Target="../tags/tag158.xml"/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5" Type="http://schemas.openxmlformats.org/officeDocument/2006/relationships/slideLayout" Target="../slideLayouts/slideLayout17.xml"/><Relationship Id="rId14" Type="http://schemas.openxmlformats.org/officeDocument/2006/relationships/tags" Target="../tags/tag166.xml"/><Relationship Id="rId13" Type="http://schemas.openxmlformats.org/officeDocument/2006/relationships/image" Target="../media/image4.png"/><Relationship Id="rId12" Type="http://schemas.openxmlformats.org/officeDocument/2006/relationships/image" Target="../media/image3.jpeg"/><Relationship Id="rId11" Type="http://schemas.openxmlformats.org/officeDocument/2006/relationships/tags" Target="../tags/tag165.xml"/><Relationship Id="rId10" Type="http://schemas.openxmlformats.org/officeDocument/2006/relationships/tags" Target="../tags/tag164.xml"/><Relationship Id="rId1" Type="http://schemas.openxmlformats.org/officeDocument/2006/relationships/tags" Target="../tags/tag155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73.xml"/><Relationship Id="rId8" Type="http://schemas.openxmlformats.org/officeDocument/2006/relationships/tags" Target="../tags/tag172.xml"/><Relationship Id="rId7" Type="http://schemas.openxmlformats.org/officeDocument/2006/relationships/tags" Target="../tags/tag171.xml"/><Relationship Id="rId6" Type="http://schemas.openxmlformats.org/officeDocument/2006/relationships/image" Target="../media/image4.png"/><Relationship Id="rId5" Type="http://schemas.openxmlformats.org/officeDocument/2006/relationships/image" Target="../media/image5.jpeg"/><Relationship Id="rId4" Type="http://schemas.openxmlformats.org/officeDocument/2006/relationships/tags" Target="../tags/tag170.xml"/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6" Type="http://schemas.openxmlformats.org/officeDocument/2006/relationships/slideLayout" Target="../slideLayouts/slideLayout17.xml"/><Relationship Id="rId15" Type="http://schemas.openxmlformats.org/officeDocument/2006/relationships/tags" Target="../tags/tag178.xml"/><Relationship Id="rId14" Type="http://schemas.openxmlformats.org/officeDocument/2006/relationships/tags" Target="../tags/tag177.xml"/><Relationship Id="rId13" Type="http://schemas.openxmlformats.org/officeDocument/2006/relationships/tags" Target="../tags/tag176.xml"/><Relationship Id="rId12" Type="http://schemas.openxmlformats.org/officeDocument/2006/relationships/image" Target="../media/image6.jpeg"/><Relationship Id="rId11" Type="http://schemas.openxmlformats.org/officeDocument/2006/relationships/tags" Target="../tags/tag175.xml"/><Relationship Id="rId10" Type="http://schemas.openxmlformats.org/officeDocument/2006/relationships/tags" Target="../tags/tag174.xml"/><Relationship Id="rId1" Type="http://schemas.openxmlformats.org/officeDocument/2006/relationships/tags" Target="../tags/tag16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85.xml"/><Relationship Id="rId8" Type="http://schemas.openxmlformats.org/officeDocument/2006/relationships/tags" Target="../tags/tag184.xml"/><Relationship Id="rId7" Type="http://schemas.openxmlformats.org/officeDocument/2006/relationships/tags" Target="../tags/tag183.xml"/><Relationship Id="rId6" Type="http://schemas.openxmlformats.org/officeDocument/2006/relationships/tags" Target="../tags/tag182.xml"/><Relationship Id="rId5" Type="http://schemas.openxmlformats.org/officeDocument/2006/relationships/tags" Target="../tags/tag181.xml"/><Relationship Id="rId4" Type="http://schemas.openxmlformats.org/officeDocument/2006/relationships/tags" Target="../tags/tag180.xml"/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3" Type="http://schemas.openxmlformats.org/officeDocument/2006/relationships/slideLayout" Target="../slideLayouts/slideLayout17.xml"/><Relationship Id="rId12" Type="http://schemas.openxmlformats.org/officeDocument/2006/relationships/tags" Target="../tags/tag188.xml"/><Relationship Id="rId11" Type="http://schemas.openxmlformats.org/officeDocument/2006/relationships/tags" Target="../tags/tag187.xml"/><Relationship Id="rId10" Type="http://schemas.openxmlformats.org/officeDocument/2006/relationships/tags" Target="../tags/tag186.xml"/><Relationship Id="rId1" Type="http://schemas.openxmlformats.org/officeDocument/2006/relationships/tags" Target="../tags/tag179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97.xml"/><Relationship Id="rId8" Type="http://schemas.openxmlformats.org/officeDocument/2006/relationships/tags" Target="../tags/tag196.xml"/><Relationship Id="rId7" Type="http://schemas.openxmlformats.org/officeDocument/2006/relationships/tags" Target="../tags/tag195.xml"/><Relationship Id="rId6" Type="http://schemas.openxmlformats.org/officeDocument/2006/relationships/tags" Target="../tags/tag194.xml"/><Relationship Id="rId5" Type="http://schemas.openxmlformats.org/officeDocument/2006/relationships/tags" Target="../tags/tag193.xml"/><Relationship Id="rId4" Type="http://schemas.openxmlformats.org/officeDocument/2006/relationships/tags" Target="../tags/tag192.xml"/><Relationship Id="rId3" Type="http://schemas.openxmlformats.org/officeDocument/2006/relationships/tags" Target="../tags/tag191.xml"/><Relationship Id="rId2" Type="http://schemas.openxmlformats.org/officeDocument/2006/relationships/tags" Target="../tags/tag190.xml"/><Relationship Id="rId13" Type="http://schemas.openxmlformats.org/officeDocument/2006/relationships/slideLayout" Target="../slideLayouts/slideLayout17.xml"/><Relationship Id="rId12" Type="http://schemas.openxmlformats.org/officeDocument/2006/relationships/tags" Target="../tags/tag198.xml"/><Relationship Id="rId11" Type="http://schemas.openxmlformats.org/officeDocument/2006/relationships/image" Target="../media/image4.png"/><Relationship Id="rId10" Type="http://schemas.openxmlformats.org/officeDocument/2006/relationships/image" Target="../media/image8.jpeg"/><Relationship Id="rId1" Type="http://schemas.openxmlformats.org/officeDocument/2006/relationships/tags" Target="../tags/tag189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05.xml"/><Relationship Id="rId8" Type="http://schemas.openxmlformats.org/officeDocument/2006/relationships/tags" Target="../tags/tag204.xml"/><Relationship Id="rId7" Type="http://schemas.openxmlformats.org/officeDocument/2006/relationships/tags" Target="../tags/tag203.xml"/><Relationship Id="rId6" Type="http://schemas.openxmlformats.org/officeDocument/2006/relationships/tags" Target="../tags/tag202.xml"/><Relationship Id="rId5" Type="http://schemas.openxmlformats.org/officeDocument/2006/relationships/tags" Target="../tags/tag201.xml"/><Relationship Id="rId4" Type="http://schemas.openxmlformats.org/officeDocument/2006/relationships/tags" Target="../tags/tag200.xml"/><Relationship Id="rId3" Type="http://schemas.openxmlformats.org/officeDocument/2006/relationships/image" Target="C:/Users/&#32918;&#23431;&#36713;/AppData/Local/Temp/figmazip/slide_7730d021d419a527\datas\&#27675;&#22260;&#22270;-12001&amp;188076.png" TargetMode="External"/><Relationship Id="rId2" Type="http://schemas.openxmlformats.org/officeDocument/2006/relationships/image" Target="../media/image9.png"/><Relationship Id="rId19" Type="http://schemas.openxmlformats.org/officeDocument/2006/relationships/slideLayout" Target="../slideLayouts/slideLayout17.xml"/><Relationship Id="rId18" Type="http://schemas.openxmlformats.org/officeDocument/2006/relationships/tags" Target="../tags/tag211.xml"/><Relationship Id="rId17" Type="http://schemas.openxmlformats.org/officeDocument/2006/relationships/tags" Target="../tags/tag210.xml"/><Relationship Id="rId16" Type="http://schemas.openxmlformats.org/officeDocument/2006/relationships/tags" Target="../tags/tag209.xml"/><Relationship Id="rId15" Type="http://schemas.openxmlformats.org/officeDocument/2006/relationships/image" Target="../media/image11.jpeg"/><Relationship Id="rId14" Type="http://schemas.openxmlformats.org/officeDocument/2006/relationships/tags" Target="../tags/tag208.xml"/><Relationship Id="rId13" Type="http://schemas.openxmlformats.org/officeDocument/2006/relationships/tags" Target="../tags/tag207.xml"/><Relationship Id="rId12" Type="http://schemas.openxmlformats.org/officeDocument/2006/relationships/image" Target="../media/image4.png"/><Relationship Id="rId11" Type="http://schemas.openxmlformats.org/officeDocument/2006/relationships/image" Target="../media/image10.jpeg"/><Relationship Id="rId10" Type="http://schemas.openxmlformats.org/officeDocument/2006/relationships/tags" Target="../tags/tag206.xml"/><Relationship Id="rId1" Type="http://schemas.openxmlformats.org/officeDocument/2006/relationships/tags" Target="../tags/tag199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214.xml"/><Relationship Id="rId2" Type="http://schemas.openxmlformats.org/officeDocument/2006/relationships/tags" Target="../tags/tag213.xml"/><Relationship Id="rId1" Type="http://schemas.openxmlformats.org/officeDocument/2006/relationships/tags" Target="../tags/tag2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占位符 4"/>
          <p:cNvSpPr>
            <a:spLocks noGrp="1"/>
          </p:cNvSpPr>
          <p:nvPr>
            <p:ph type="body" idx="13"/>
            <p:custDataLst>
              <p:tags r:id="rId1"/>
            </p:custDataLst>
          </p:nvPr>
        </p:nvSpPr>
        <p:spPr/>
        <p:txBody>
          <a:bodyPr/>
          <a:p>
            <a:r>
              <a:rPr lang="en-US" altLang="en-US"/>
              <a:t>2025/03/23</a:t>
            </a:r>
            <a:endParaRPr lang="en-US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UML</a:t>
            </a:r>
            <a:r>
              <a:rPr lang="zh-CN" altLang="en-US"/>
              <a:t>工具技术选型指南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5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小组：</a:t>
            </a:r>
            <a:r>
              <a:rPr lang="en-US" altLang="zh-CN"/>
              <a:t>G07</a:t>
            </a:r>
            <a:endParaRPr lang="en-US" altLang="zh-CN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10363197" y="0"/>
            <a:ext cx="1828800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9603" y="609603"/>
            <a:ext cx="92837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选型维度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4" name="任意多边形 3"/>
          <p:cNvSpPr/>
          <p:nvPr>
            <p:custDataLst>
              <p:tags r:id="rId3"/>
            </p:custDataLst>
          </p:nvPr>
        </p:nvSpPr>
        <p:spPr>
          <a:xfrm>
            <a:off x="609603" y="0"/>
            <a:ext cx="762000" cy="508000"/>
          </a:xfrm>
          <a:custGeom>
            <a:avLst/>
            <a:gdLst>
              <a:gd name="connisteX0" fmla="*/ 0 w 761996"/>
              <a:gd name="connsiteY0" fmla="*/ 0 h 508004"/>
              <a:gd name="connisteX1" fmla="*/ 761996 w 761996"/>
              <a:gd name="connsiteY1" fmla="*/ 0 h 508004"/>
              <a:gd name="connisteX2" fmla="*/ 761996 w 761996"/>
              <a:gd name="connsiteY2" fmla="*/ 304796 h 508004"/>
              <a:gd name="connisteX3" fmla="*/ 558798 w 761996"/>
              <a:gd name="connsiteY3" fmla="*/ 508004 h 508004"/>
              <a:gd name="connisteX4" fmla="*/ 203197 w 761996"/>
              <a:gd name="connsiteY4" fmla="*/ 508004 h 508004"/>
              <a:gd name="connisteX5" fmla="*/ 0 w 761996"/>
              <a:gd name="connsiteY5" fmla="*/ 304796 h 508004"/>
              <a:gd name="connisteX6" fmla="*/ 0 w 761996"/>
              <a:gd name="connsiteY6" fmla="*/ 0 h 50800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761997" h="508004">
                <a:moveTo>
                  <a:pt x="0" y="0"/>
                </a:moveTo>
                <a:lnTo>
                  <a:pt x="761997" y="0"/>
                </a:lnTo>
                <a:lnTo>
                  <a:pt x="761997" y="304797"/>
                </a:lnTo>
                <a:cubicBezTo>
                  <a:pt x="761997" y="417021"/>
                  <a:pt x="671023" y="508004"/>
                  <a:pt x="558799" y="508004"/>
                </a:cubicBezTo>
                <a:lnTo>
                  <a:pt x="203198" y="508004"/>
                </a:lnTo>
                <a:cubicBezTo>
                  <a:pt x="90974" y="508004"/>
                  <a:pt x="0" y="417021"/>
                  <a:pt x="0" y="304797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C:/Users/肖宇轩/AppData/Roaming/Kingsoft/office6/wppai/generateppt/64cc80ce2c47268135fa2ebd9b6543e4.jpg64cc80ce2c47268135fa2ebd9b6543e4"/>
          <p:cNvPicPr preferRelativeResize="0"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3285" b="3285"/>
          <a:stretch>
            <a:fillRect/>
          </a:stretch>
        </p:blipFill>
        <p:spPr>
          <a:xfrm>
            <a:off x="609603" y="1828800"/>
            <a:ext cx="10972800" cy="1929765"/>
          </a:xfrm>
          <a:custGeom>
            <a:avLst/>
            <a:gdLst>
              <a:gd name="connisteX0" fmla="*/ 0 w 10972800"/>
              <a:gd name="connsiteY0" fmla="*/ 203197 h 1930398"/>
              <a:gd name="connisteX1" fmla="*/ 203197 w 10972800"/>
              <a:gd name="connsiteY1" fmla="*/ 0 h 1930398"/>
              <a:gd name="connisteX2" fmla="*/ 10769602 w 10972800"/>
              <a:gd name="connsiteY2" fmla="*/ 0 h 1930398"/>
              <a:gd name="connisteX3" fmla="*/ 10972800 w 10972800"/>
              <a:gd name="connsiteY3" fmla="*/ 203197 h 1930398"/>
              <a:gd name="connisteX4" fmla="*/ 10972800 w 10972800"/>
              <a:gd name="connsiteY4" fmla="*/ 1727201 h 1930398"/>
              <a:gd name="connisteX5" fmla="*/ 10769602 w 10972800"/>
              <a:gd name="connsiteY5" fmla="*/ 1930398 h 1930398"/>
              <a:gd name="connisteX6" fmla="*/ 203197 w 10972800"/>
              <a:gd name="connsiteY6" fmla="*/ 1930398 h 1930398"/>
              <a:gd name="connisteX7" fmla="*/ 0 w 10972800"/>
              <a:gd name="connsiteY7" fmla="*/ 1727201 h 1930398"/>
              <a:gd name="connisteX8" fmla="*/ 0 w 10972800"/>
              <a:gd name="connsiteY8" fmla="*/ 203197 h 193039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1930399">
                <a:moveTo>
                  <a:pt x="0" y="203198"/>
                </a:moveTo>
                <a:cubicBezTo>
                  <a:pt x="0" y="90974"/>
                  <a:pt x="90974" y="0"/>
                  <a:pt x="203198" y="0"/>
                </a:cubicBezTo>
                <a:lnTo>
                  <a:pt x="10769602" y="0"/>
                </a:lnTo>
                <a:cubicBezTo>
                  <a:pt x="10881826" y="0"/>
                  <a:pt x="10972800" y="90974"/>
                  <a:pt x="10972800" y="203198"/>
                </a:cubicBezTo>
                <a:lnTo>
                  <a:pt x="10972800" y="1727201"/>
                </a:lnTo>
                <a:cubicBezTo>
                  <a:pt x="10972800" y="1839425"/>
                  <a:pt x="10881826" y="1930399"/>
                  <a:pt x="10769602" y="1930399"/>
                </a:cubicBezTo>
                <a:lnTo>
                  <a:pt x="203198" y="1930399"/>
                </a:lnTo>
                <a:cubicBezTo>
                  <a:pt x="90974" y="1930399"/>
                  <a:pt x="0" y="1839425"/>
                  <a:pt x="0" y="1727201"/>
                </a:cubicBezTo>
                <a:lnTo>
                  <a:pt x="0" y="203198"/>
                </a:lnTo>
                <a:close/>
              </a:path>
            </a:pathLst>
          </a:custGeom>
          <a:blipFill rotWithShape="1">
            <a:blip r:embed="rId6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  <p:grpSp>
        <p:nvGrpSpPr>
          <p:cNvPr id="17" name="组合 16"/>
          <p:cNvGrpSpPr/>
          <p:nvPr/>
        </p:nvGrpSpPr>
        <p:grpSpPr>
          <a:xfrm>
            <a:off x="609600" y="4216400"/>
            <a:ext cx="9220200" cy="2032000"/>
            <a:chOff x="960" y="6640"/>
            <a:chExt cx="14520" cy="3200"/>
          </a:xfrm>
        </p:grpSpPr>
        <p:sp>
          <p:nvSpPr>
            <p:cNvPr id="8" name="任意多边形 7"/>
            <p:cNvSpPr/>
            <p:nvPr>
              <p:custDataLst>
                <p:tags r:id="rId7"/>
              </p:custDataLst>
            </p:nvPr>
          </p:nvSpPr>
          <p:spPr>
            <a:xfrm>
              <a:off x="960" y="6640"/>
              <a:ext cx="80" cy="3200"/>
            </a:xfrm>
            <a:custGeom>
              <a:avLst/>
              <a:gdLst>
                <a:gd name="connisteX0" fmla="*/ 0 w 50804"/>
                <a:gd name="connsiteY0" fmla="*/ 25402 h 2031997"/>
                <a:gd name="connisteX1" fmla="*/ 25402 w 50804"/>
                <a:gd name="connsiteY1" fmla="*/ 0 h 2031997"/>
                <a:gd name="connisteX2" fmla="*/ 25402 w 50804"/>
                <a:gd name="connsiteY2" fmla="*/ 0 h 2031997"/>
                <a:gd name="connisteX3" fmla="*/ 50804 w 50804"/>
                <a:gd name="connsiteY3" fmla="*/ 25402 h 2031997"/>
                <a:gd name="connisteX4" fmla="*/ 50804 w 50804"/>
                <a:gd name="connsiteY4" fmla="*/ 2006595 h 2031997"/>
                <a:gd name="connisteX5" fmla="*/ 25402 w 50804"/>
                <a:gd name="connsiteY5" fmla="*/ 2031997 h 2031997"/>
                <a:gd name="connisteX6" fmla="*/ 25402 w 50804"/>
                <a:gd name="connsiteY6" fmla="*/ 2031997 h 2031997"/>
                <a:gd name="connisteX7" fmla="*/ 0 w 50804"/>
                <a:gd name="connsiteY7" fmla="*/ 2006595 h 2031997"/>
                <a:gd name="connisteX8" fmla="*/ 0 w 50804"/>
                <a:gd name="connsiteY8" fmla="*/ 25402 h 2031997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2031998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2006596"/>
                  </a:lnTo>
                  <a:cubicBezTo>
                    <a:pt x="50804" y="2020632"/>
                    <a:pt x="39429" y="2031998"/>
                    <a:pt x="25402" y="2031998"/>
                  </a:cubicBezTo>
                  <a:lnTo>
                    <a:pt x="25402" y="2031998"/>
                  </a:lnTo>
                  <a:cubicBezTo>
                    <a:pt x="11375" y="2031998"/>
                    <a:pt x="0" y="2020632"/>
                    <a:pt x="0" y="2006596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>
              <p:custDataLst>
                <p:tags r:id="rId8"/>
              </p:custDataLst>
            </p:nvPr>
          </p:nvSpPr>
          <p:spPr>
            <a:xfrm>
              <a:off x="6000" y="6640"/>
              <a:ext cx="80" cy="3200"/>
            </a:xfrm>
            <a:custGeom>
              <a:avLst/>
              <a:gdLst>
                <a:gd name="connisteX0" fmla="*/ 0 w 50804"/>
                <a:gd name="connsiteY0" fmla="*/ 25402 h 2031997"/>
                <a:gd name="connisteX1" fmla="*/ 25402 w 50804"/>
                <a:gd name="connsiteY1" fmla="*/ 0 h 2031997"/>
                <a:gd name="connisteX2" fmla="*/ 25402 w 50804"/>
                <a:gd name="connsiteY2" fmla="*/ 0 h 2031997"/>
                <a:gd name="connisteX3" fmla="*/ 50804 w 50804"/>
                <a:gd name="connsiteY3" fmla="*/ 25402 h 2031997"/>
                <a:gd name="connisteX4" fmla="*/ 50804 w 50804"/>
                <a:gd name="connsiteY4" fmla="*/ 2006595 h 2031997"/>
                <a:gd name="connisteX5" fmla="*/ 25402 w 50804"/>
                <a:gd name="connsiteY5" fmla="*/ 2031997 h 2031997"/>
                <a:gd name="connisteX6" fmla="*/ 25402 w 50804"/>
                <a:gd name="connsiteY6" fmla="*/ 2031997 h 2031997"/>
                <a:gd name="connisteX7" fmla="*/ 0 w 50804"/>
                <a:gd name="connsiteY7" fmla="*/ 2006595 h 2031997"/>
                <a:gd name="connisteX8" fmla="*/ 0 w 50804"/>
                <a:gd name="connsiteY8" fmla="*/ 25402 h 2031997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2031998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2006596"/>
                  </a:lnTo>
                  <a:cubicBezTo>
                    <a:pt x="50804" y="2020632"/>
                    <a:pt x="39429" y="2031998"/>
                    <a:pt x="25402" y="2031998"/>
                  </a:cubicBezTo>
                  <a:lnTo>
                    <a:pt x="25402" y="2031998"/>
                  </a:lnTo>
                  <a:cubicBezTo>
                    <a:pt x="11375" y="2031998"/>
                    <a:pt x="0" y="2020632"/>
                    <a:pt x="0" y="2006596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>
              <p:custDataLst>
                <p:tags r:id="rId9"/>
              </p:custDataLst>
            </p:nvPr>
          </p:nvSpPr>
          <p:spPr>
            <a:xfrm>
              <a:off x="1200" y="6640"/>
              <a:ext cx="42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团队规模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0"/>
              </p:custDataLst>
            </p:nvPr>
          </p:nvSpPr>
          <p:spPr>
            <a:xfrm>
              <a:off x="1200" y="7440"/>
              <a:ext cx="4160" cy="24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大型企业推荐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Enterprise Architect/Visual Paradigm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，小团队适合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StarUML/PlantUML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4" name="任意多边形 13"/>
            <p:cNvSpPr/>
            <p:nvPr>
              <p:custDataLst>
                <p:tags r:id="rId11"/>
              </p:custDataLst>
            </p:nvPr>
          </p:nvSpPr>
          <p:spPr>
            <a:xfrm>
              <a:off x="11040" y="6640"/>
              <a:ext cx="80" cy="3200"/>
            </a:xfrm>
            <a:custGeom>
              <a:avLst/>
              <a:gdLst>
                <a:gd name="connisteX0" fmla="*/ 0 w 50804"/>
                <a:gd name="connsiteY0" fmla="*/ 25402 h 2031997"/>
                <a:gd name="connisteX1" fmla="*/ 25402 w 50804"/>
                <a:gd name="connsiteY1" fmla="*/ 0 h 2031997"/>
                <a:gd name="connisteX2" fmla="*/ 25402 w 50804"/>
                <a:gd name="connsiteY2" fmla="*/ 0 h 2031997"/>
                <a:gd name="connisteX3" fmla="*/ 50804 w 50804"/>
                <a:gd name="connsiteY3" fmla="*/ 25402 h 2031997"/>
                <a:gd name="connisteX4" fmla="*/ 50804 w 50804"/>
                <a:gd name="connsiteY4" fmla="*/ 2006595 h 2031997"/>
                <a:gd name="connisteX5" fmla="*/ 25402 w 50804"/>
                <a:gd name="connsiteY5" fmla="*/ 2031997 h 2031997"/>
                <a:gd name="connisteX6" fmla="*/ 25402 w 50804"/>
                <a:gd name="connsiteY6" fmla="*/ 2031997 h 2031997"/>
                <a:gd name="connisteX7" fmla="*/ 0 w 50804"/>
                <a:gd name="connsiteY7" fmla="*/ 2006595 h 2031997"/>
                <a:gd name="connisteX8" fmla="*/ 0 w 50804"/>
                <a:gd name="connsiteY8" fmla="*/ 25402 h 2031997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2031998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2006596"/>
                  </a:lnTo>
                  <a:cubicBezTo>
                    <a:pt x="50804" y="2020632"/>
                    <a:pt x="39429" y="2031998"/>
                    <a:pt x="25402" y="2031998"/>
                  </a:cubicBezTo>
                  <a:lnTo>
                    <a:pt x="25402" y="2031998"/>
                  </a:lnTo>
                  <a:cubicBezTo>
                    <a:pt x="11375" y="2031998"/>
                    <a:pt x="0" y="2020632"/>
                    <a:pt x="0" y="2006596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>
              <p:custDataLst>
                <p:tags r:id="rId12"/>
              </p:custDataLst>
            </p:nvPr>
          </p:nvSpPr>
          <p:spPr>
            <a:xfrm>
              <a:off x="6240" y="6640"/>
              <a:ext cx="42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技术需求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3"/>
              </p:custDataLst>
            </p:nvPr>
          </p:nvSpPr>
          <p:spPr>
            <a:xfrm>
              <a:off x="6240" y="7440"/>
              <a:ext cx="4160" cy="24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考虑代码工程化可选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Enterprise Architect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或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StarUML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，若重视敏捷协作则推荐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Visual Paradigm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和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Lucidchart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11280" y="6640"/>
              <a:ext cx="42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预算限制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11280" y="7440"/>
              <a:ext cx="4160" cy="240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考虑免费选项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PlantUML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、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StarUML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基础版，或在预算内选择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Enterprise Architect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、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Visual Paradigm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推荐组合方案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03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10363197" y="0"/>
            <a:ext cx="1828800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9603" y="609603"/>
            <a:ext cx="92837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单击此处添加标题内容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09600" y="1828800"/>
            <a:ext cx="9194800" cy="304800"/>
            <a:chOff x="960" y="2880"/>
            <a:chExt cx="14480" cy="480"/>
          </a:xfrm>
        </p:grpSpPr>
        <p:sp>
          <p:nvSpPr>
            <p:cNvPr id="4" name="任意多边形 3"/>
            <p:cNvSpPr/>
            <p:nvPr>
              <p:custDataLst>
                <p:tags r:id="rId3"/>
              </p:custDataLst>
            </p:nvPr>
          </p:nvSpPr>
          <p:spPr>
            <a:xfrm>
              <a:off x="960" y="2880"/>
              <a:ext cx="80" cy="479"/>
            </a:xfrm>
            <a:custGeom>
              <a:avLst/>
              <a:gdLst>
                <a:gd name="connisteX0" fmla="*/ 0 w 50804"/>
                <a:gd name="connsiteY0" fmla="*/ 25402 h 304796"/>
                <a:gd name="connisteX1" fmla="*/ 25402 w 50804"/>
                <a:gd name="connsiteY1" fmla="*/ 0 h 304796"/>
                <a:gd name="connisteX2" fmla="*/ 25402 w 50804"/>
                <a:gd name="connsiteY2" fmla="*/ 0 h 304796"/>
                <a:gd name="connisteX3" fmla="*/ 50804 w 50804"/>
                <a:gd name="connsiteY3" fmla="*/ 25402 h 304796"/>
                <a:gd name="connisteX4" fmla="*/ 50804 w 50804"/>
                <a:gd name="connsiteY4" fmla="*/ 279404 h 304796"/>
                <a:gd name="connisteX5" fmla="*/ 25402 w 50804"/>
                <a:gd name="connsiteY5" fmla="*/ 304796 h 304796"/>
                <a:gd name="connisteX6" fmla="*/ 25402 w 50804"/>
                <a:gd name="connsiteY6" fmla="*/ 304796 h 304796"/>
                <a:gd name="connisteX7" fmla="*/ 0 w 50804"/>
                <a:gd name="connsiteY7" fmla="*/ 279404 h 304796"/>
                <a:gd name="connisteX8" fmla="*/ 0 w 50804"/>
                <a:gd name="connsiteY8" fmla="*/ 25402 h 3047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304797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279404"/>
                  </a:lnTo>
                  <a:cubicBezTo>
                    <a:pt x="50804" y="293431"/>
                    <a:pt x="39429" y="304797"/>
                    <a:pt x="25402" y="304797"/>
                  </a:cubicBezTo>
                  <a:lnTo>
                    <a:pt x="25402" y="304797"/>
                  </a:lnTo>
                  <a:cubicBezTo>
                    <a:pt x="11375" y="304797"/>
                    <a:pt x="0" y="293431"/>
                    <a:pt x="0" y="279404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00"/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1200" y="2880"/>
              <a:ext cx="14240" cy="4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根据团队规模、技术需求和预算限制，结合上述工具的优缺点进行综合考虑和选择。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  <p:pic>
        <p:nvPicPr>
          <p:cNvPr id="6" name="图片 5" descr="C:/Users/肖宇轩/AppData/Roaming/Kingsoft/office6/wppai/generateppt/eb8c1dd567cbf5516ca68f06286c0718.jpgeb8c1dd567cbf5516ca68f06286c0718"/>
          <p:cNvPicPr preferRelativeResize="0"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t="2118" b="13179"/>
          <a:stretch>
            <a:fillRect/>
          </a:stretch>
        </p:blipFill>
        <p:spPr>
          <a:xfrm>
            <a:off x="609603" y="2590797"/>
            <a:ext cx="10972800" cy="3657600"/>
          </a:xfrm>
          <a:custGeom>
            <a:avLst/>
            <a:gdLst>
              <a:gd name="connisteX0" fmla="*/ 0 w 10972800"/>
              <a:gd name="connsiteY0" fmla="*/ 203197 h 3657600"/>
              <a:gd name="connisteX1" fmla="*/ 203197 w 10972800"/>
              <a:gd name="connsiteY1" fmla="*/ 0 h 3657600"/>
              <a:gd name="connisteX2" fmla="*/ 10769602 w 10972800"/>
              <a:gd name="connsiteY2" fmla="*/ 0 h 3657600"/>
              <a:gd name="connisteX3" fmla="*/ 10972800 w 10972800"/>
              <a:gd name="connsiteY3" fmla="*/ 203197 h 3657600"/>
              <a:gd name="connisteX4" fmla="*/ 10972800 w 10972800"/>
              <a:gd name="connsiteY4" fmla="*/ 3454402 h 3657600"/>
              <a:gd name="connisteX5" fmla="*/ 10769602 w 10972800"/>
              <a:gd name="connsiteY5" fmla="*/ 3657600 h 3657600"/>
              <a:gd name="connisteX6" fmla="*/ 203197 w 10972800"/>
              <a:gd name="connsiteY6" fmla="*/ 3657600 h 3657600"/>
              <a:gd name="connisteX7" fmla="*/ 0 w 10972800"/>
              <a:gd name="connsiteY7" fmla="*/ 3454402 h 3657600"/>
              <a:gd name="connisteX8" fmla="*/ 0 w 10972800"/>
              <a:gd name="connsiteY8" fmla="*/ 203197 h 365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657600">
                <a:moveTo>
                  <a:pt x="0" y="203198"/>
                </a:moveTo>
                <a:cubicBezTo>
                  <a:pt x="0" y="90974"/>
                  <a:pt x="90974" y="0"/>
                  <a:pt x="203198" y="0"/>
                </a:cubicBezTo>
                <a:lnTo>
                  <a:pt x="10769602" y="0"/>
                </a:lnTo>
                <a:cubicBezTo>
                  <a:pt x="10881826" y="0"/>
                  <a:pt x="10972800" y="90974"/>
                  <a:pt x="10972800" y="203198"/>
                </a:cubicBezTo>
                <a:lnTo>
                  <a:pt x="10972800" y="3454402"/>
                </a:lnTo>
                <a:cubicBezTo>
                  <a:pt x="10972800" y="3566626"/>
                  <a:pt x="10881826" y="3657600"/>
                  <a:pt x="10769602" y="3657600"/>
                </a:cubicBezTo>
                <a:lnTo>
                  <a:pt x="203198" y="3657600"/>
                </a:lnTo>
                <a:cubicBezTo>
                  <a:pt x="90974" y="3657600"/>
                  <a:pt x="0" y="3566626"/>
                  <a:pt x="0" y="3454402"/>
                </a:cubicBezTo>
                <a:lnTo>
                  <a:pt x="0" y="203198"/>
                </a:lnTo>
                <a:close/>
              </a:path>
            </a:pathLst>
          </a:custGeom>
          <a:blipFill rotWithShape="1">
            <a:blip r:embed="rId7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 sz="6300"/>
              <a:t>谢谢</a:t>
            </a:r>
            <a:endParaRPr lang="zh-CN" altLang="en-US" sz="63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目录</a:t>
            </a:r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6632575" y="1385570"/>
            <a:ext cx="5026025" cy="4024630"/>
            <a:chOff x="10445" y="2182"/>
            <a:chExt cx="7915" cy="6338"/>
          </a:xfrm>
        </p:grpSpPr>
        <p:sp>
          <p:nvSpPr>
            <p:cNvPr id="5" name="文本框 4"/>
            <p:cNvSpPr txBox="1"/>
            <p:nvPr>
              <p:custDataLst>
                <p:tags r:id="rId3"/>
              </p:custDataLst>
            </p:nvPr>
          </p:nvSpPr>
          <p:spPr>
            <a:xfrm>
              <a:off x="10445" y="2182"/>
              <a:ext cx="1670" cy="1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5800">
                  <a:gradFill>
                    <a:gsLst>
                      <a:gs pos="0">
                        <a:schemeClr val="accent4"/>
                      </a:gs>
                      <a:gs pos="100000">
                        <a:schemeClr val="accent1"/>
                      </a:gs>
                    </a:gsLst>
                    <a:lin ang="5400000"/>
                  </a:gradFill>
                  <a:latin typeface="Microsoft YaHei UI" panose="020B0503020204020204" charset="-122"/>
                  <a:ea typeface="Microsoft YaHei UI" panose="020B0503020204020204" charset="-122"/>
                </a:rPr>
                <a:t>01</a:t>
              </a:r>
              <a:endParaRPr lang="en-US" altLang="en-US" sz="58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5400000"/>
                </a:gra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6" name="矩形 5"/>
            <p:cNvSpPr/>
            <p:nvPr>
              <p:custDataLst>
                <p:tags r:id="rId4"/>
              </p:custDataLst>
            </p:nvPr>
          </p:nvSpPr>
          <p:spPr>
            <a:xfrm>
              <a:off x="12320" y="2280"/>
              <a:ext cx="20" cy="1440"/>
            </a:xfrm>
            <a:prstGeom prst="rect">
              <a:avLst/>
            </a:pr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>
              <p:custDataLst>
                <p:tags r:id="rId5"/>
              </p:custDataLst>
            </p:nvPr>
          </p:nvSpPr>
          <p:spPr>
            <a:xfrm>
              <a:off x="12660" y="2360"/>
              <a:ext cx="5700" cy="128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核心推荐工具对比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6"/>
              </p:custDataLst>
            </p:nvPr>
          </p:nvSpPr>
          <p:spPr>
            <a:xfrm>
              <a:off x="10445" y="4582"/>
              <a:ext cx="1670" cy="1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5800">
                  <a:gradFill>
                    <a:gsLst>
                      <a:gs pos="0">
                        <a:schemeClr val="accent4"/>
                      </a:gs>
                      <a:gs pos="100000">
                        <a:schemeClr val="accent1"/>
                      </a:gs>
                    </a:gsLst>
                    <a:lin ang="5400000"/>
                  </a:gradFill>
                  <a:latin typeface="Microsoft YaHei UI" panose="020B0503020204020204" charset="-122"/>
                  <a:ea typeface="Microsoft YaHei UI" panose="020B0503020204020204" charset="-122"/>
                </a:rPr>
                <a:t>02</a:t>
              </a:r>
              <a:endParaRPr lang="en-US" altLang="en-US" sz="58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5400000"/>
                </a:gra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7"/>
              </p:custDataLst>
            </p:nvPr>
          </p:nvSpPr>
          <p:spPr>
            <a:xfrm>
              <a:off x="12320" y="4680"/>
              <a:ext cx="20" cy="1440"/>
            </a:xfrm>
            <a:prstGeom prst="rect">
              <a:avLst/>
            </a:pr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>
              <p:custDataLst>
                <p:tags r:id="rId8"/>
              </p:custDataLst>
            </p:nvPr>
          </p:nvSpPr>
          <p:spPr>
            <a:xfrm>
              <a:off x="12660" y="4760"/>
              <a:ext cx="5700" cy="128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工具选型建议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9"/>
              </p:custDataLst>
            </p:nvPr>
          </p:nvSpPr>
          <p:spPr>
            <a:xfrm>
              <a:off x="10445" y="6982"/>
              <a:ext cx="1670" cy="1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5800">
                  <a:gradFill>
                    <a:gsLst>
                      <a:gs pos="0">
                        <a:schemeClr val="accent4"/>
                      </a:gs>
                      <a:gs pos="100000">
                        <a:schemeClr val="accent1"/>
                      </a:gs>
                    </a:gsLst>
                    <a:lin ang="5400000"/>
                  </a:gradFill>
                  <a:latin typeface="Microsoft YaHei UI" panose="020B0503020204020204" charset="-122"/>
                  <a:ea typeface="Microsoft YaHei UI" panose="020B0503020204020204" charset="-122"/>
                </a:rPr>
                <a:t>03</a:t>
              </a:r>
              <a:endParaRPr lang="en-US" altLang="en-US" sz="58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5400000"/>
                </a:gra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矩形 11"/>
            <p:cNvSpPr/>
            <p:nvPr>
              <p:custDataLst>
                <p:tags r:id="rId10"/>
              </p:custDataLst>
            </p:nvPr>
          </p:nvSpPr>
          <p:spPr>
            <a:xfrm>
              <a:off x="12320" y="7080"/>
              <a:ext cx="20" cy="1440"/>
            </a:xfrm>
            <a:prstGeom prst="rect">
              <a:avLst/>
            </a:pr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>
              <p:custDataLst>
                <p:tags r:id="rId11"/>
              </p:custDataLst>
            </p:nvPr>
          </p:nvSpPr>
          <p:spPr>
            <a:xfrm>
              <a:off x="12660" y="7160"/>
              <a:ext cx="5700" cy="128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推荐组合方案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核心推荐工具对比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01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9603" y="609603"/>
            <a:ext cx="7531099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en-US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Enterprise Architect</a:t>
            </a:r>
            <a:endParaRPr lang="en-US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09600" y="2286000"/>
            <a:ext cx="7467600" cy="3962400"/>
            <a:chOff x="960" y="3600"/>
            <a:chExt cx="11760" cy="6240"/>
          </a:xfrm>
        </p:grpSpPr>
        <p:sp>
          <p:nvSpPr>
            <p:cNvPr id="3" name="任意多边形 2"/>
            <p:cNvSpPr/>
            <p:nvPr>
              <p:custDataLst>
                <p:tags r:id="rId2"/>
              </p:custDataLst>
            </p:nvPr>
          </p:nvSpPr>
          <p:spPr>
            <a:xfrm>
              <a:off x="960" y="3600"/>
              <a:ext cx="80" cy="1759"/>
            </a:xfrm>
            <a:custGeom>
              <a:avLst/>
              <a:gdLst>
                <a:gd name="connisteX0" fmla="*/ 0 w 50804"/>
                <a:gd name="connsiteY0" fmla="*/ 25402 h 1117597"/>
                <a:gd name="connisteX1" fmla="*/ 25402 w 50804"/>
                <a:gd name="connsiteY1" fmla="*/ 0 h 1117597"/>
                <a:gd name="connisteX2" fmla="*/ 25402 w 50804"/>
                <a:gd name="connsiteY2" fmla="*/ 0 h 1117597"/>
                <a:gd name="connisteX3" fmla="*/ 50804 w 50804"/>
                <a:gd name="connsiteY3" fmla="*/ 25402 h 1117597"/>
                <a:gd name="connisteX4" fmla="*/ 50804 w 50804"/>
                <a:gd name="connsiteY4" fmla="*/ 1092195 h 1117597"/>
                <a:gd name="connisteX5" fmla="*/ 25402 w 50804"/>
                <a:gd name="connsiteY5" fmla="*/ 1117597 h 1117597"/>
                <a:gd name="connisteX6" fmla="*/ 25402 w 50804"/>
                <a:gd name="connsiteY6" fmla="*/ 1117597 h 1117597"/>
                <a:gd name="connisteX7" fmla="*/ 0 w 50804"/>
                <a:gd name="connsiteY7" fmla="*/ 1092195 h 1117597"/>
                <a:gd name="connisteX8" fmla="*/ 0 w 50804"/>
                <a:gd name="connsiteY8" fmla="*/ 25402 h 1117597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117598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092196"/>
                  </a:lnTo>
                  <a:cubicBezTo>
                    <a:pt x="50804" y="1106232"/>
                    <a:pt x="39429" y="1117598"/>
                    <a:pt x="25402" y="1117598"/>
                  </a:cubicBezTo>
                  <a:lnTo>
                    <a:pt x="25402" y="1117598"/>
                  </a:lnTo>
                  <a:cubicBezTo>
                    <a:pt x="11375" y="1117598"/>
                    <a:pt x="0" y="1106232"/>
                    <a:pt x="0" y="1092196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1200" y="3600"/>
              <a:ext cx="1152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工具简介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1200" y="4400"/>
              <a:ext cx="1148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企业级全生命周期建模工具，适用于复杂系统设计和团队协作。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6" name="任意多边形 5"/>
            <p:cNvSpPr/>
            <p:nvPr>
              <p:custDataLst>
                <p:tags r:id="rId5"/>
              </p:custDataLst>
            </p:nvPr>
          </p:nvSpPr>
          <p:spPr>
            <a:xfrm>
              <a:off x="960" y="5840"/>
              <a:ext cx="80" cy="1760"/>
            </a:xfrm>
            <a:custGeom>
              <a:avLst/>
              <a:gdLst>
                <a:gd name="connisteX0" fmla="*/ 0 w 50804"/>
                <a:gd name="connsiteY0" fmla="*/ 25402 h 1117597"/>
                <a:gd name="connisteX1" fmla="*/ 25402 w 50804"/>
                <a:gd name="connsiteY1" fmla="*/ 0 h 1117597"/>
                <a:gd name="connisteX2" fmla="*/ 25402 w 50804"/>
                <a:gd name="connsiteY2" fmla="*/ 0 h 1117597"/>
                <a:gd name="connisteX3" fmla="*/ 50804 w 50804"/>
                <a:gd name="connsiteY3" fmla="*/ 25402 h 1117597"/>
                <a:gd name="connisteX4" fmla="*/ 50804 w 50804"/>
                <a:gd name="connsiteY4" fmla="*/ 1092195 h 1117597"/>
                <a:gd name="connisteX5" fmla="*/ 25402 w 50804"/>
                <a:gd name="connsiteY5" fmla="*/ 1117597 h 1117597"/>
                <a:gd name="connisteX6" fmla="*/ 25402 w 50804"/>
                <a:gd name="connsiteY6" fmla="*/ 1117597 h 1117597"/>
                <a:gd name="connisteX7" fmla="*/ 0 w 50804"/>
                <a:gd name="connsiteY7" fmla="*/ 1092195 h 1117597"/>
                <a:gd name="connisteX8" fmla="*/ 0 w 50804"/>
                <a:gd name="connsiteY8" fmla="*/ 25402 h 1117597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117598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092196"/>
                  </a:lnTo>
                  <a:cubicBezTo>
                    <a:pt x="50804" y="1106232"/>
                    <a:pt x="39429" y="1117598"/>
                    <a:pt x="25402" y="1117598"/>
                  </a:cubicBezTo>
                  <a:lnTo>
                    <a:pt x="25402" y="1117598"/>
                  </a:lnTo>
                  <a:cubicBezTo>
                    <a:pt x="11375" y="1117598"/>
                    <a:pt x="0" y="1106232"/>
                    <a:pt x="0" y="1092196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>
              <p:custDataLst>
                <p:tags r:id="rId6"/>
              </p:custDataLst>
            </p:nvPr>
          </p:nvSpPr>
          <p:spPr>
            <a:xfrm>
              <a:off x="1200" y="5840"/>
              <a:ext cx="1152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核心功能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200" y="6640"/>
              <a:ext cx="1148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支持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SysML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、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BPMN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、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ArchiMate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等多框架，内置版本控制与云同步。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任意多边形 8"/>
            <p:cNvSpPr/>
            <p:nvPr>
              <p:custDataLst>
                <p:tags r:id="rId8"/>
              </p:custDataLst>
            </p:nvPr>
          </p:nvSpPr>
          <p:spPr>
            <a:xfrm>
              <a:off x="960" y="8080"/>
              <a:ext cx="80" cy="1760"/>
            </a:xfrm>
            <a:custGeom>
              <a:avLst/>
              <a:gdLst>
                <a:gd name="connisteX0" fmla="*/ 0 w 50804"/>
                <a:gd name="connsiteY0" fmla="*/ 25402 h 1117597"/>
                <a:gd name="connisteX1" fmla="*/ 25402 w 50804"/>
                <a:gd name="connsiteY1" fmla="*/ 0 h 1117597"/>
                <a:gd name="connisteX2" fmla="*/ 25402 w 50804"/>
                <a:gd name="connsiteY2" fmla="*/ 0 h 1117597"/>
                <a:gd name="connisteX3" fmla="*/ 50804 w 50804"/>
                <a:gd name="connsiteY3" fmla="*/ 25402 h 1117597"/>
                <a:gd name="connisteX4" fmla="*/ 50804 w 50804"/>
                <a:gd name="connsiteY4" fmla="*/ 1092195 h 1117597"/>
                <a:gd name="connisteX5" fmla="*/ 25402 w 50804"/>
                <a:gd name="connsiteY5" fmla="*/ 1117597 h 1117597"/>
                <a:gd name="connisteX6" fmla="*/ 25402 w 50804"/>
                <a:gd name="connsiteY6" fmla="*/ 1117597 h 1117597"/>
                <a:gd name="connisteX7" fmla="*/ 0 w 50804"/>
                <a:gd name="connsiteY7" fmla="*/ 1092195 h 1117597"/>
                <a:gd name="connisteX8" fmla="*/ 0 w 50804"/>
                <a:gd name="connsiteY8" fmla="*/ 25402 h 1117597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117598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092196"/>
                  </a:lnTo>
                  <a:cubicBezTo>
                    <a:pt x="50804" y="1106232"/>
                    <a:pt x="39429" y="1117598"/>
                    <a:pt x="25402" y="1117598"/>
                  </a:cubicBezTo>
                  <a:lnTo>
                    <a:pt x="25402" y="1117598"/>
                  </a:lnTo>
                  <a:cubicBezTo>
                    <a:pt x="11375" y="1117598"/>
                    <a:pt x="0" y="1106232"/>
                    <a:pt x="0" y="1092196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1200" y="8080"/>
              <a:ext cx="1152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优缺点分析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1200" y="8880"/>
              <a:ext cx="1148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核心推荐工具如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Enterprise Architect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，优势在于功能全面，支持团队协作和需求管理。但可能因其复杂性和价格，对小型团队或个人用户不甚友好。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  <p:pic>
        <p:nvPicPr>
          <p:cNvPr id="12" name="图片 11" descr="C:/Users/肖宇轩/AppData/Roaming/Kingsoft/office6/wppai/generateppt/9baba065979f3c677dea905318ed424c.jpg9baba065979f3c677dea905318ed424c"/>
          <p:cNvPicPr preferRelativeResize="0"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 l="22082" r="22082"/>
          <a:stretch>
            <a:fillRect/>
          </a:stretch>
        </p:blipFill>
        <p:spPr>
          <a:xfrm>
            <a:off x="8610603" y="0"/>
            <a:ext cx="3581400" cy="6858000"/>
          </a:xfrm>
          <a:custGeom>
            <a:avLst/>
            <a:gdLst>
              <a:gd name="connisteX0" fmla="*/ 0 w 3581403"/>
              <a:gd name="connsiteY0" fmla="*/ 203197 h 6858000"/>
              <a:gd name="connisteX1" fmla="*/ 203197 w 3581403"/>
              <a:gd name="connsiteY1" fmla="*/ 0 h 6858000"/>
              <a:gd name="connisteX2" fmla="*/ 3378195 w 3581403"/>
              <a:gd name="connsiteY2" fmla="*/ 0 h 6858000"/>
              <a:gd name="connisteX3" fmla="*/ 3581403 w 3581403"/>
              <a:gd name="connsiteY3" fmla="*/ 203197 h 6858000"/>
              <a:gd name="connisteX4" fmla="*/ 3581403 w 3581403"/>
              <a:gd name="connsiteY4" fmla="*/ 6654802 h 6858000"/>
              <a:gd name="connisteX5" fmla="*/ 3378195 w 3581403"/>
              <a:gd name="connsiteY5" fmla="*/ 6858000 h 6858000"/>
              <a:gd name="connisteX6" fmla="*/ 203197 w 3581403"/>
              <a:gd name="connsiteY6" fmla="*/ 6858000 h 6858000"/>
              <a:gd name="connisteX7" fmla="*/ 0 w 3581403"/>
              <a:gd name="connsiteY7" fmla="*/ 6654802 h 6858000"/>
              <a:gd name="connisteX8" fmla="*/ 0 w 3581403"/>
              <a:gd name="connsiteY8" fmla="*/ 203197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581403" h="6858000">
                <a:moveTo>
                  <a:pt x="0" y="203198"/>
                </a:moveTo>
                <a:cubicBezTo>
                  <a:pt x="0" y="90974"/>
                  <a:pt x="90974" y="0"/>
                  <a:pt x="203198" y="0"/>
                </a:cubicBezTo>
                <a:lnTo>
                  <a:pt x="3378196" y="0"/>
                </a:lnTo>
                <a:cubicBezTo>
                  <a:pt x="3490429" y="0"/>
                  <a:pt x="3581403" y="90974"/>
                  <a:pt x="3581403" y="203198"/>
                </a:cubicBezTo>
                <a:lnTo>
                  <a:pt x="3581403" y="6654802"/>
                </a:lnTo>
                <a:cubicBezTo>
                  <a:pt x="3581403" y="6767026"/>
                  <a:pt x="3490429" y="6858000"/>
                  <a:pt x="3378196" y="6858000"/>
                </a:cubicBezTo>
                <a:lnTo>
                  <a:pt x="203198" y="6858000"/>
                </a:lnTo>
                <a:cubicBezTo>
                  <a:pt x="90974" y="6858000"/>
                  <a:pt x="0" y="6767026"/>
                  <a:pt x="0" y="6654802"/>
                </a:cubicBezTo>
                <a:lnTo>
                  <a:pt x="0" y="203198"/>
                </a:lnTo>
                <a:close/>
              </a:path>
            </a:pathLst>
          </a:custGeom>
          <a:blipFill rotWithShape="1">
            <a:blip r:embed="rId13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10363197" y="0"/>
            <a:ext cx="1828800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9603" y="609603"/>
            <a:ext cx="92837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en-US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Visual Paradigm</a:t>
            </a:r>
            <a:endParaRPr lang="en-US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4" name="任意多边形 3"/>
          <p:cNvSpPr/>
          <p:nvPr>
            <p:custDataLst>
              <p:tags r:id="rId3"/>
            </p:custDataLst>
          </p:nvPr>
        </p:nvSpPr>
        <p:spPr>
          <a:xfrm>
            <a:off x="609603" y="0"/>
            <a:ext cx="762000" cy="508000"/>
          </a:xfrm>
          <a:custGeom>
            <a:avLst/>
            <a:gdLst>
              <a:gd name="connisteX0" fmla="*/ 0 w 761996"/>
              <a:gd name="connsiteY0" fmla="*/ 0 h 508004"/>
              <a:gd name="connisteX1" fmla="*/ 761996 w 761996"/>
              <a:gd name="connsiteY1" fmla="*/ 0 h 508004"/>
              <a:gd name="connisteX2" fmla="*/ 761996 w 761996"/>
              <a:gd name="connsiteY2" fmla="*/ 304796 h 508004"/>
              <a:gd name="connisteX3" fmla="*/ 558798 w 761996"/>
              <a:gd name="connsiteY3" fmla="*/ 508004 h 508004"/>
              <a:gd name="connisteX4" fmla="*/ 203197 w 761996"/>
              <a:gd name="connsiteY4" fmla="*/ 508004 h 508004"/>
              <a:gd name="connisteX5" fmla="*/ 0 w 761996"/>
              <a:gd name="connsiteY5" fmla="*/ 304796 h 508004"/>
              <a:gd name="connisteX6" fmla="*/ 0 w 761996"/>
              <a:gd name="connsiteY6" fmla="*/ 0 h 50800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761997" h="508004">
                <a:moveTo>
                  <a:pt x="0" y="0"/>
                </a:moveTo>
                <a:lnTo>
                  <a:pt x="761997" y="0"/>
                </a:lnTo>
                <a:lnTo>
                  <a:pt x="761997" y="304797"/>
                </a:lnTo>
                <a:cubicBezTo>
                  <a:pt x="761997" y="417021"/>
                  <a:pt x="671023" y="508004"/>
                  <a:pt x="558799" y="508004"/>
                </a:cubicBezTo>
                <a:lnTo>
                  <a:pt x="203198" y="508004"/>
                </a:lnTo>
                <a:cubicBezTo>
                  <a:pt x="90974" y="508004"/>
                  <a:pt x="0" y="417021"/>
                  <a:pt x="0" y="304797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609600" y="1828800"/>
            <a:ext cx="9143997" cy="4419597"/>
            <a:chOff x="960" y="2880"/>
            <a:chExt cx="14400" cy="6960"/>
          </a:xfrm>
        </p:grpSpPr>
        <p:pic>
          <p:nvPicPr>
            <p:cNvPr id="5" name="图片 4" descr="C:/Users/肖宇轩/AppData/Roaming/Kingsoft/office6/wppai/generateppt/e9f6572b08cd7c6eb2e59eacb67831a8.jpge9f6572b08cd7c6eb2e59eacb67831a8"/>
            <p:cNvPicPr preferRelativeResize="0"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rcRect t="9776" b="9776"/>
            <a:stretch>
              <a:fillRect/>
            </a:stretch>
          </p:blipFill>
          <p:spPr>
            <a:xfrm>
              <a:off x="960" y="2880"/>
              <a:ext cx="6959" cy="3359"/>
            </a:xfrm>
            <a:custGeom>
              <a:avLst/>
              <a:gdLst>
                <a:gd name="connisteX0" fmla="*/ 0 w 4419596"/>
                <a:gd name="connsiteY0" fmla="*/ 203197 h 2133596"/>
                <a:gd name="connisteX1" fmla="*/ 203197 w 4419596"/>
                <a:gd name="connsiteY1" fmla="*/ 0 h 2133596"/>
                <a:gd name="connisteX2" fmla="*/ 4216398 w 4419596"/>
                <a:gd name="connsiteY2" fmla="*/ 0 h 2133596"/>
                <a:gd name="connisteX3" fmla="*/ 4419596 w 4419596"/>
                <a:gd name="connsiteY3" fmla="*/ 203197 h 2133596"/>
                <a:gd name="connisteX4" fmla="*/ 4419596 w 4419596"/>
                <a:gd name="connsiteY4" fmla="*/ 2133596 h 2133596"/>
                <a:gd name="connisteX5" fmla="*/ 0 w 4419596"/>
                <a:gd name="connsiteY5" fmla="*/ 2133596 h 2133596"/>
                <a:gd name="connisteX6" fmla="*/ 0 w 4419596"/>
                <a:gd name="connsiteY6" fmla="*/ 203197 h 21335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4419597" h="2133597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4216399" y="0"/>
                  </a:lnTo>
                  <a:cubicBezTo>
                    <a:pt x="4328632" y="0"/>
                    <a:pt x="4419597" y="90974"/>
                    <a:pt x="4419597" y="203198"/>
                  </a:cubicBezTo>
                  <a:lnTo>
                    <a:pt x="4419597" y="2133597"/>
                  </a:lnTo>
                  <a:lnTo>
                    <a:pt x="0" y="2133597"/>
                  </a:lnTo>
                  <a:lnTo>
                    <a:pt x="0" y="203198"/>
                  </a:lnTo>
                  <a:close/>
                </a:path>
              </a:pathLst>
            </a:custGeom>
            <a:blipFill rotWithShape="1">
              <a:blip r:embed="rId6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8" name="任意多边形 7"/>
            <p:cNvSpPr/>
            <p:nvPr>
              <p:custDataLst>
                <p:tags r:id="rId7"/>
              </p:custDataLst>
            </p:nvPr>
          </p:nvSpPr>
          <p:spPr>
            <a:xfrm>
              <a:off x="960" y="6240"/>
              <a:ext cx="6959" cy="3600"/>
            </a:xfrm>
            <a:custGeom>
              <a:avLst/>
              <a:gdLst>
                <a:gd name="connisteX0" fmla="*/ 0 w 4419596"/>
                <a:gd name="connsiteY0" fmla="*/ 0 h 2286000"/>
                <a:gd name="connisteX1" fmla="*/ 4419596 w 4419596"/>
                <a:gd name="connsiteY1" fmla="*/ 0 h 2286000"/>
                <a:gd name="connisteX2" fmla="*/ 4419596 w 4419596"/>
                <a:gd name="connsiteY2" fmla="*/ 2082802 h 2286000"/>
                <a:gd name="connisteX3" fmla="*/ 4216398 w 4419596"/>
                <a:gd name="connsiteY3" fmla="*/ 2286000 h 2286000"/>
                <a:gd name="connisteX4" fmla="*/ 203197 w 4419596"/>
                <a:gd name="connsiteY4" fmla="*/ 2286000 h 2286000"/>
                <a:gd name="connisteX5" fmla="*/ 0 w 4419596"/>
                <a:gd name="connsiteY5" fmla="*/ 2082802 h 2286000"/>
                <a:gd name="connisteX6" fmla="*/ 0 w 4419596"/>
                <a:gd name="connsiteY6" fmla="*/ 0 h 22860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4419597" h="2286000">
                  <a:moveTo>
                    <a:pt x="0" y="0"/>
                  </a:moveTo>
                  <a:lnTo>
                    <a:pt x="4419597" y="0"/>
                  </a:lnTo>
                  <a:lnTo>
                    <a:pt x="4419597" y="2082802"/>
                  </a:lnTo>
                  <a:cubicBezTo>
                    <a:pt x="4419597" y="2195026"/>
                    <a:pt x="4328632" y="2286000"/>
                    <a:pt x="4216399" y="2286000"/>
                  </a:cubicBezTo>
                  <a:lnTo>
                    <a:pt x="203198" y="2286000"/>
                  </a:lnTo>
                  <a:cubicBezTo>
                    <a:pt x="90974" y="2286000"/>
                    <a:pt x="0" y="2195026"/>
                    <a:pt x="0" y="208280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>
              <p:custDataLst>
                <p:tags r:id="rId8"/>
              </p:custDataLst>
            </p:nvPr>
          </p:nvSpPr>
          <p:spPr>
            <a:xfrm>
              <a:off x="8400" y="2880"/>
              <a:ext cx="6960" cy="3600"/>
            </a:xfrm>
            <a:custGeom>
              <a:avLst/>
              <a:gdLst>
                <a:gd name="connisteX0" fmla="*/ 0 w 4419596"/>
                <a:gd name="connsiteY0" fmla="*/ 203197 h 2286000"/>
                <a:gd name="connisteX1" fmla="*/ 203197 w 4419596"/>
                <a:gd name="connsiteY1" fmla="*/ 0 h 2286000"/>
                <a:gd name="connisteX2" fmla="*/ 4216398 w 4419596"/>
                <a:gd name="connsiteY2" fmla="*/ 0 h 2286000"/>
                <a:gd name="connisteX3" fmla="*/ 4419596 w 4419596"/>
                <a:gd name="connsiteY3" fmla="*/ 203197 h 2286000"/>
                <a:gd name="connisteX4" fmla="*/ 4419596 w 4419596"/>
                <a:gd name="connsiteY4" fmla="*/ 2286000 h 2286000"/>
                <a:gd name="connisteX5" fmla="*/ 0 w 4419596"/>
                <a:gd name="connsiteY5" fmla="*/ 2286000 h 2286000"/>
                <a:gd name="connisteX6" fmla="*/ 0 w 4419596"/>
                <a:gd name="connsiteY6" fmla="*/ 203197 h 22860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4419597" h="2286000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4216399" y="0"/>
                  </a:lnTo>
                  <a:cubicBezTo>
                    <a:pt x="4328632" y="0"/>
                    <a:pt x="4419597" y="90974"/>
                    <a:pt x="4419597" y="203198"/>
                  </a:cubicBezTo>
                  <a:lnTo>
                    <a:pt x="4419597" y="2286000"/>
                  </a:lnTo>
                  <a:lnTo>
                    <a:pt x="0" y="2286000"/>
                  </a:lnTo>
                  <a:lnTo>
                    <a:pt x="0" y="203198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>
              <p:custDataLst>
                <p:tags r:id="rId9"/>
              </p:custDataLst>
            </p:nvPr>
          </p:nvSpPr>
          <p:spPr>
            <a:xfrm>
              <a:off x="1440" y="6880"/>
              <a:ext cx="612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工具简介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0"/>
              </p:custDataLst>
            </p:nvPr>
          </p:nvSpPr>
          <p:spPr>
            <a:xfrm>
              <a:off x="1440" y="7760"/>
              <a:ext cx="608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敏捷开发与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DevOps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集成工具，适用于敏捷团队和云原生架构设计。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pic>
          <p:nvPicPr>
            <p:cNvPr id="14" name="图片 13" descr="C:/Users/肖宇轩/AppData/Roaming/Kingsoft/office6/wppai/generateppt/00b640f50355ba4435de1ec1282950c6.jpg00b640f50355ba4435de1ec1282950c6"/>
            <p:cNvPicPr preferRelativeResize="0"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rcRect t="6934" b="7143"/>
            <a:stretch>
              <a:fillRect/>
            </a:stretch>
          </p:blipFill>
          <p:spPr>
            <a:xfrm>
              <a:off x="8400" y="6480"/>
              <a:ext cx="6959" cy="3359"/>
            </a:xfrm>
            <a:custGeom>
              <a:avLst/>
              <a:gdLst>
                <a:gd name="connisteX0" fmla="*/ 0 w 4419596"/>
                <a:gd name="connsiteY0" fmla="*/ 0 h 2133596"/>
                <a:gd name="connisteX1" fmla="*/ 4419596 w 4419596"/>
                <a:gd name="connsiteY1" fmla="*/ 0 h 2133596"/>
                <a:gd name="connisteX2" fmla="*/ 4419596 w 4419596"/>
                <a:gd name="connsiteY2" fmla="*/ 1930398 h 2133596"/>
                <a:gd name="connisteX3" fmla="*/ 4216398 w 4419596"/>
                <a:gd name="connsiteY3" fmla="*/ 2133596 h 2133596"/>
                <a:gd name="connisteX4" fmla="*/ 203197 w 4419596"/>
                <a:gd name="connsiteY4" fmla="*/ 2133596 h 2133596"/>
                <a:gd name="connisteX5" fmla="*/ 0 w 4419596"/>
                <a:gd name="connsiteY5" fmla="*/ 1930398 h 2133596"/>
                <a:gd name="connisteX6" fmla="*/ 0 w 4419596"/>
                <a:gd name="connsiteY6" fmla="*/ 0 h 21335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4419597" h="2133597">
                  <a:moveTo>
                    <a:pt x="0" y="0"/>
                  </a:moveTo>
                  <a:lnTo>
                    <a:pt x="4419597" y="0"/>
                  </a:lnTo>
                  <a:lnTo>
                    <a:pt x="4419597" y="1930399"/>
                  </a:lnTo>
                  <a:cubicBezTo>
                    <a:pt x="4419597" y="2042632"/>
                    <a:pt x="4328632" y="2133597"/>
                    <a:pt x="4216399" y="2133597"/>
                  </a:cubicBezTo>
                  <a:lnTo>
                    <a:pt x="203198" y="2133597"/>
                  </a:lnTo>
                  <a:cubicBezTo>
                    <a:pt x="90974" y="2133597"/>
                    <a:pt x="0" y="2042632"/>
                    <a:pt x="0" y="1930399"/>
                  </a:cubicBez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2" name="文本框 11"/>
            <p:cNvSpPr txBox="1"/>
            <p:nvPr>
              <p:custDataLst>
                <p:tags r:id="rId13"/>
              </p:custDataLst>
            </p:nvPr>
          </p:nvSpPr>
          <p:spPr>
            <a:xfrm>
              <a:off x="8880" y="3520"/>
              <a:ext cx="612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核心优势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4"/>
              </p:custDataLst>
            </p:nvPr>
          </p:nvSpPr>
          <p:spPr>
            <a:xfrm>
              <a:off x="8880" y="4400"/>
              <a:ext cx="608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对比推荐：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Visual Paradigm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能无缝集成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Jira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、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Jenkins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，支持敏捷管理。但价格高，学习成本可能大。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C:/Users/肖宇轩/AppData/Roaming/Kingsoft/office6/wppai/generateppt/44d8b55c263ea7e26d5f0efcd203438b.jpg44d8b55c263ea7e26d5f0efcd203438b"/>
          <p:cNvPicPr preferRelativeResize="0"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9121" b="9121"/>
          <a:stretch>
            <a:fillRect/>
          </a:stretch>
        </p:blipFill>
        <p:spPr>
          <a:xfrm>
            <a:off x="609602" y="609603"/>
            <a:ext cx="6933565" cy="5638800"/>
          </a:xfrm>
          <a:custGeom>
            <a:avLst/>
            <a:gdLst>
              <a:gd name="connisteX0" fmla="*/ 0 w 6934196"/>
              <a:gd name="connsiteY0" fmla="*/ 203197 h 5638803"/>
              <a:gd name="connisteX1" fmla="*/ 203197 w 6934196"/>
              <a:gd name="connsiteY1" fmla="*/ 0 h 5638803"/>
              <a:gd name="connisteX2" fmla="*/ 6730998 w 6934196"/>
              <a:gd name="connsiteY2" fmla="*/ 0 h 5638803"/>
              <a:gd name="connisteX3" fmla="*/ 6934196 w 6934196"/>
              <a:gd name="connsiteY3" fmla="*/ 203197 h 5638803"/>
              <a:gd name="connisteX4" fmla="*/ 6934196 w 6934196"/>
              <a:gd name="connsiteY4" fmla="*/ 5435595 h 5638803"/>
              <a:gd name="connisteX5" fmla="*/ 6730998 w 6934196"/>
              <a:gd name="connsiteY5" fmla="*/ 5638803 h 5638803"/>
              <a:gd name="connisteX6" fmla="*/ 203197 w 6934196"/>
              <a:gd name="connsiteY6" fmla="*/ 5638803 h 5638803"/>
              <a:gd name="connisteX7" fmla="*/ 0 w 6934196"/>
              <a:gd name="connsiteY7" fmla="*/ 5435595 h 5638803"/>
              <a:gd name="connisteX8" fmla="*/ 0 w 6934196"/>
              <a:gd name="connsiteY8" fmla="*/ 203197 h 563880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934197" h="5638803">
                <a:moveTo>
                  <a:pt x="0" y="203198"/>
                </a:moveTo>
                <a:cubicBezTo>
                  <a:pt x="0" y="90974"/>
                  <a:pt x="90974" y="0"/>
                  <a:pt x="203198" y="0"/>
                </a:cubicBezTo>
                <a:lnTo>
                  <a:pt x="6730999" y="0"/>
                </a:lnTo>
                <a:cubicBezTo>
                  <a:pt x="6843232" y="0"/>
                  <a:pt x="6934197" y="90974"/>
                  <a:pt x="6934197" y="203198"/>
                </a:cubicBezTo>
                <a:lnTo>
                  <a:pt x="6934197" y="5435596"/>
                </a:lnTo>
                <a:cubicBezTo>
                  <a:pt x="6934197" y="5547829"/>
                  <a:pt x="6843232" y="5638803"/>
                  <a:pt x="6730999" y="5638803"/>
                </a:cubicBezTo>
                <a:lnTo>
                  <a:pt x="203198" y="5638803"/>
                </a:lnTo>
                <a:cubicBezTo>
                  <a:pt x="90974" y="5638803"/>
                  <a:pt x="0" y="5547829"/>
                  <a:pt x="0" y="5435596"/>
                </a:cubicBezTo>
                <a:lnTo>
                  <a:pt x="0" y="203198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  <p:sp>
        <p:nvSpPr>
          <p:cNvPr id="6" name="任意多边形 5"/>
          <p:cNvSpPr/>
          <p:nvPr>
            <p:custDataLst>
              <p:tags r:id="rId4"/>
            </p:custDataLst>
          </p:nvPr>
        </p:nvSpPr>
        <p:spPr>
          <a:xfrm>
            <a:off x="0" y="1320796"/>
            <a:ext cx="914400" cy="1727200"/>
          </a:xfrm>
          <a:custGeom>
            <a:avLst/>
            <a:gdLst>
              <a:gd name="connisteX0" fmla="*/ 0 w 914400"/>
              <a:gd name="connsiteY0" fmla="*/ 0 h 1727201"/>
              <a:gd name="connisteX1" fmla="*/ 711202 w 914400"/>
              <a:gd name="connsiteY1" fmla="*/ 0 h 1727201"/>
              <a:gd name="connisteX2" fmla="*/ 914400 w 914400"/>
              <a:gd name="connsiteY2" fmla="*/ 203197 h 1727201"/>
              <a:gd name="connisteX3" fmla="*/ 914400 w 914400"/>
              <a:gd name="connsiteY3" fmla="*/ 1524003 h 1727201"/>
              <a:gd name="connisteX4" fmla="*/ 711202 w 914400"/>
              <a:gd name="connsiteY4" fmla="*/ 1727201 h 1727201"/>
              <a:gd name="connisteX5" fmla="*/ 0 w 914400"/>
              <a:gd name="connsiteY5" fmla="*/ 1727201 h 1727201"/>
              <a:gd name="connisteX6" fmla="*/ 0 w 914400"/>
              <a:gd name="connsiteY6" fmla="*/ 0 h 172720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914400" h="1727201">
                <a:moveTo>
                  <a:pt x="0" y="0"/>
                </a:moveTo>
                <a:lnTo>
                  <a:pt x="711202" y="0"/>
                </a:lnTo>
                <a:cubicBezTo>
                  <a:pt x="823426" y="0"/>
                  <a:pt x="914400" y="90974"/>
                  <a:pt x="914400" y="203198"/>
                </a:cubicBezTo>
                <a:lnTo>
                  <a:pt x="914400" y="1524003"/>
                </a:lnTo>
                <a:cubicBezTo>
                  <a:pt x="914400" y="1636227"/>
                  <a:pt x="823426" y="1727201"/>
                  <a:pt x="711202" y="1727201"/>
                </a:cubicBezTo>
                <a:lnTo>
                  <a:pt x="0" y="172720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8153403" y="609603"/>
            <a:ext cx="3568702" cy="1524003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en-US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StarUML</a:t>
            </a:r>
            <a:endParaRPr lang="en-US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8153400" y="2946400"/>
            <a:ext cx="3505200" cy="3302000"/>
            <a:chOff x="12840" y="4640"/>
            <a:chExt cx="5520" cy="5200"/>
          </a:xfrm>
        </p:grpSpPr>
        <p:sp>
          <p:nvSpPr>
            <p:cNvPr id="7" name="任意多边形 6"/>
            <p:cNvSpPr/>
            <p:nvPr>
              <p:custDataLst>
                <p:tags r:id="rId6"/>
              </p:custDataLst>
            </p:nvPr>
          </p:nvSpPr>
          <p:spPr>
            <a:xfrm>
              <a:off x="12840" y="4640"/>
              <a:ext cx="80" cy="2241"/>
            </a:xfrm>
            <a:custGeom>
              <a:avLst/>
              <a:gdLst>
                <a:gd name="connisteX0" fmla="*/ 0 w 50804"/>
                <a:gd name="connsiteY0" fmla="*/ 25402 h 1422404"/>
                <a:gd name="connisteX1" fmla="*/ 25402 w 50804"/>
                <a:gd name="connsiteY1" fmla="*/ 0 h 1422404"/>
                <a:gd name="connisteX2" fmla="*/ 25402 w 50804"/>
                <a:gd name="connsiteY2" fmla="*/ 0 h 1422404"/>
                <a:gd name="connisteX3" fmla="*/ 50804 w 50804"/>
                <a:gd name="connsiteY3" fmla="*/ 25402 h 1422404"/>
                <a:gd name="connisteX4" fmla="*/ 50804 w 50804"/>
                <a:gd name="connsiteY4" fmla="*/ 1397002 h 1422404"/>
                <a:gd name="connisteX5" fmla="*/ 25402 w 50804"/>
                <a:gd name="connsiteY5" fmla="*/ 1422404 h 1422404"/>
                <a:gd name="connisteX6" fmla="*/ 25402 w 50804"/>
                <a:gd name="connsiteY6" fmla="*/ 1422404 h 1422404"/>
                <a:gd name="connisteX7" fmla="*/ 0 w 50804"/>
                <a:gd name="connsiteY7" fmla="*/ 1397002 h 1422404"/>
                <a:gd name="connisteX8" fmla="*/ 0 w 50804"/>
                <a:gd name="connsiteY8" fmla="*/ 25402 h 1422404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422404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397002"/>
                  </a:lnTo>
                  <a:cubicBezTo>
                    <a:pt x="50804" y="1411038"/>
                    <a:pt x="39429" y="1422404"/>
                    <a:pt x="25402" y="1422404"/>
                  </a:cubicBezTo>
                  <a:lnTo>
                    <a:pt x="25402" y="1422404"/>
                  </a:lnTo>
                  <a:cubicBezTo>
                    <a:pt x="11375" y="1422404"/>
                    <a:pt x="0" y="1411038"/>
                    <a:pt x="0" y="1397002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>
              <p:custDataLst>
                <p:tags r:id="rId7"/>
              </p:custDataLst>
            </p:nvPr>
          </p:nvSpPr>
          <p:spPr>
            <a:xfrm>
              <a:off x="12840" y="7600"/>
              <a:ext cx="80" cy="2240"/>
            </a:xfrm>
            <a:custGeom>
              <a:avLst/>
              <a:gdLst>
                <a:gd name="connisteX0" fmla="*/ 0 w 50804"/>
                <a:gd name="connsiteY0" fmla="*/ 25402 h 1422404"/>
                <a:gd name="connisteX1" fmla="*/ 25402 w 50804"/>
                <a:gd name="connsiteY1" fmla="*/ 0 h 1422404"/>
                <a:gd name="connisteX2" fmla="*/ 25402 w 50804"/>
                <a:gd name="connsiteY2" fmla="*/ 0 h 1422404"/>
                <a:gd name="connisteX3" fmla="*/ 50804 w 50804"/>
                <a:gd name="connsiteY3" fmla="*/ 25402 h 1422404"/>
                <a:gd name="connisteX4" fmla="*/ 50804 w 50804"/>
                <a:gd name="connsiteY4" fmla="*/ 1397002 h 1422404"/>
                <a:gd name="connisteX5" fmla="*/ 25402 w 50804"/>
                <a:gd name="connsiteY5" fmla="*/ 1422404 h 1422404"/>
                <a:gd name="connisteX6" fmla="*/ 25402 w 50804"/>
                <a:gd name="connsiteY6" fmla="*/ 1422404 h 1422404"/>
                <a:gd name="connisteX7" fmla="*/ 0 w 50804"/>
                <a:gd name="connsiteY7" fmla="*/ 1397002 h 1422404"/>
                <a:gd name="connisteX8" fmla="*/ 0 w 50804"/>
                <a:gd name="connsiteY8" fmla="*/ 25402 h 1422404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422404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397002"/>
                  </a:lnTo>
                  <a:cubicBezTo>
                    <a:pt x="50804" y="1411038"/>
                    <a:pt x="39429" y="1422404"/>
                    <a:pt x="25402" y="1422404"/>
                  </a:cubicBezTo>
                  <a:lnTo>
                    <a:pt x="25402" y="1422404"/>
                  </a:lnTo>
                  <a:cubicBezTo>
                    <a:pt x="11375" y="1422404"/>
                    <a:pt x="0" y="1411038"/>
                    <a:pt x="0" y="1397002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8"/>
              </p:custDataLst>
            </p:nvPr>
          </p:nvSpPr>
          <p:spPr>
            <a:xfrm>
              <a:off x="13080" y="4640"/>
              <a:ext cx="5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工具简介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9"/>
              </p:custDataLst>
            </p:nvPr>
          </p:nvSpPr>
          <p:spPr>
            <a:xfrm>
              <a:off x="13080" y="5440"/>
              <a:ext cx="524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轻量级开源工具，适用于个人开发者和教育用途。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13080" y="7600"/>
              <a:ext cx="5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核心优势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13080" y="8400"/>
              <a:ext cx="524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对比推荐工具，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StarUML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具备模块化、跨平台优势。但其专业版限制可能影响大型项目使用。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9603" y="609603"/>
            <a:ext cx="3568702" cy="1524003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en-US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Lucidchart</a:t>
            </a:r>
            <a:endParaRPr lang="en-US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3" name="任意多边形 2"/>
          <p:cNvSpPr/>
          <p:nvPr>
            <p:custDataLst>
              <p:tags r:id="rId2"/>
            </p:custDataLst>
          </p:nvPr>
        </p:nvSpPr>
        <p:spPr>
          <a:xfrm>
            <a:off x="609603" y="0"/>
            <a:ext cx="762000" cy="508000"/>
          </a:xfrm>
          <a:custGeom>
            <a:avLst/>
            <a:gdLst>
              <a:gd name="connisteX0" fmla="*/ 0 w 761996"/>
              <a:gd name="connsiteY0" fmla="*/ 0 h 508004"/>
              <a:gd name="connisteX1" fmla="*/ 761996 w 761996"/>
              <a:gd name="connsiteY1" fmla="*/ 0 h 508004"/>
              <a:gd name="connisteX2" fmla="*/ 761996 w 761996"/>
              <a:gd name="connsiteY2" fmla="*/ 304796 h 508004"/>
              <a:gd name="connisteX3" fmla="*/ 558798 w 761996"/>
              <a:gd name="connsiteY3" fmla="*/ 508004 h 508004"/>
              <a:gd name="connisteX4" fmla="*/ 203197 w 761996"/>
              <a:gd name="connsiteY4" fmla="*/ 508004 h 508004"/>
              <a:gd name="connisteX5" fmla="*/ 0 w 761996"/>
              <a:gd name="connsiteY5" fmla="*/ 304796 h 508004"/>
              <a:gd name="connisteX6" fmla="*/ 0 w 761996"/>
              <a:gd name="connsiteY6" fmla="*/ 0 h 50800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761997" h="508004">
                <a:moveTo>
                  <a:pt x="0" y="0"/>
                </a:moveTo>
                <a:lnTo>
                  <a:pt x="761997" y="0"/>
                </a:lnTo>
                <a:lnTo>
                  <a:pt x="761997" y="304797"/>
                </a:lnTo>
                <a:cubicBezTo>
                  <a:pt x="761997" y="417021"/>
                  <a:pt x="671023" y="508004"/>
                  <a:pt x="558799" y="508004"/>
                </a:cubicBezTo>
                <a:lnTo>
                  <a:pt x="203198" y="508004"/>
                </a:lnTo>
                <a:cubicBezTo>
                  <a:pt x="90974" y="508004"/>
                  <a:pt x="0" y="417021"/>
                  <a:pt x="0" y="304797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648200" y="609600"/>
            <a:ext cx="7010400" cy="1727200"/>
            <a:chOff x="7320" y="960"/>
            <a:chExt cx="11040" cy="2720"/>
          </a:xfrm>
        </p:grpSpPr>
        <p:sp>
          <p:nvSpPr>
            <p:cNvPr id="4" name="任意多边形 3"/>
            <p:cNvSpPr/>
            <p:nvPr>
              <p:custDataLst>
                <p:tags r:id="rId3"/>
              </p:custDataLst>
            </p:nvPr>
          </p:nvSpPr>
          <p:spPr>
            <a:xfrm>
              <a:off x="7320" y="960"/>
              <a:ext cx="81" cy="2720"/>
            </a:xfrm>
            <a:custGeom>
              <a:avLst/>
              <a:gdLst>
                <a:gd name="connisteX0" fmla="*/ 0 w 50804"/>
                <a:gd name="connsiteY0" fmla="*/ 25402 h 1727201"/>
                <a:gd name="connisteX1" fmla="*/ 25402 w 50804"/>
                <a:gd name="connsiteY1" fmla="*/ 0 h 1727201"/>
                <a:gd name="connisteX2" fmla="*/ 25402 w 50804"/>
                <a:gd name="connsiteY2" fmla="*/ 0 h 1727201"/>
                <a:gd name="connisteX3" fmla="*/ 50804 w 50804"/>
                <a:gd name="connsiteY3" fmla="*/ 25402 h 1727201"/>
                <a:gd name="connisteX4" fmla="*/ 50804 w 50804"/>
                <a:gd name="connsiteY4" fmla="*/ 1701798 h 1727201"/>
                <a:gd name="connisteX5" fmla="*/ 25402 w 50804"/>
                <a:gd name="connsiteY5" fmla="*/ 1727201 h 1727201"/>
                <a:gd name="connisteX6" fmla="*/ 25402 w 50804"/>
                <a:gd name="connsiteY6" fmla="*/ 1727201 h 1727201"/>
                <a:gd name="connisteX7" fmla="*/ 0 w 50804"/>
                <a:gd name="connsiteY7" fmla="*/ 1701798 h 1727201"/>
                <a:gd name="connisteX8" fmla="*/ 0 w 50804"/>
                <a:gd name="connsiteY8" fmla="*/ 25402 h 17272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7272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701799"/>
                  </a:lnTo>
                  <a:cubicBezTo>
                    <a:pt x="50804" y="1715835"/>
                    <a:pt x="39429" y="1727201"/>
                    <a:pt x="25402" y="1727201"/>
                  </a:cubicBezTo>
                  <a:lnTo>
                    <a:pt x="25402" y="1727201"/>
                  </a:lnTo>
                  <a:cubicBezTo>
                    <a:pt x="11375" y="1727201"/>
                    <a:pt x="0" y="1715835"/>
                    <a:pt x="0" y="1701799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7560" y="960"/>
              <a:ext cx="51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工具简介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7560" y="1760"/>
              <a:ext cx="5060" cy="19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在线协作绘图工具，适用于快速原型设计和跨部门沟通。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7" name="任意多边形 6"/>
            <p:cNvSpPr/>
            <p:nvPr>
              <p:custDataLst>
                <p:tags r:id="rId6"/>
              </p:custDataLst>
            </p:nvPr>
          </p:nvSpPr>
          <p:spPr>
            <a:xfrm>
              <a:off x="13020" y="960"/>
              <a:ext cx="80" cy="2720"/>
            </a:xfrm>
            <a:custGeom>
              <a:avLst/>
              <a:gdLst>
                <a:gd name="connisteX0" fmla="*/ 0 w 50804"/>
                <a:gd name="connsiteY0" fmla="*/ 25402 h 1727201"/>
                <a:gd name="connisteX1" fmla="*/ 25402 w 50804"/>
                <a:gd name="connsiteY1" fmla="*/ 0 h 1727201"/>
                <a:gd name="connisteX2" fmla="*/ 25402 w 50804"/>
                <a:gd name="connsiteY2" fmla="*/ 0 h 1727201"/>
                <a:gd name="connisteX3" fmla="*/ 50804 w 50804"/>
                <a:gd name="connsiteY3" fmla="*/ 25402 h 1727201"/>
                <a:gd name="connisteX4" fmla="*/ 50804 w 50804"/>
                <a:gd name="connsiteY4" fmla="*/ 1701798 h 1727201"/>
                <a:gd name="connisteX5" fmla="*/ 25402 w 50804"/>
                <a:gd name="connsiteY5" fmla="*/ 1727201 h 1727201"/>
                <a:gd name="connisteX6" fmla="*/ 25402 w 50804"/>
                <a:gd name="connsiteY6" fmla="*/ 1727201 h 1727201"/>
                <a:gd name="connisteX7" fmla="*/ 0 w 50804"/>
                <a:gd name="connsiteY7" fmla="*/ 1701798 h 1727201"/>
                <a:gd name="connisteX8" fmla="*/ 0 w 50804"/>
                <a:gd name="connsiteY8" fmla="*/ 25402 h 17272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727201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701799"/>
                  </a:lnTo>
                  <a:cubicBezTo>
                    <a:pt x="50804" y="1715835"/>
                    <a:pt x="39429" y="1727201"/>
                    <a:pt x="25402" y="1727201"/>
                  </a:cubicBezTo>
                  <a:lnTo>
                    <a:pt x="25402" y="1727201"/>
                  </a:lnTo>
                  <a:cubicBezTo>
                    <a:pt x="11375" y="1727201"/>
                    <a:pt x="0" y="1715835"/>
                    <a:pt x="0" y="1701799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3260" y="960"/>
              <a:ext cx="510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核心优势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3260" y="1760"/>
              <a:ext cx="5060" cy="19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en-US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Lucidchart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：实时协作与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Google Workspace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、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Microsoft Teams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集成。复杂建模功能可能有限，免费版功能受限。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  <p:pic>
        <p:nvPicPr>
          <p:cNvPr id="10" name="图片 9" descr="C:/Users/肖宇轩/AppData/Roaming/Kingsoft/office6/wppai/generateppt/4d97d629e32e91ae365817835156feda.jpg4d97d629e32e91ae365817835156feda"/>
          <p:cNvPicPr preferRelativeResize="0"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l="4408" r="4408"/>
          <a:stretch>
            <a:fillRect/>
          </a:stretch>
        </p:blipFill>
        <p:spPr>
          <a:xfrm>
            <a:off x="609603" y="2794004"/>
            <a:ext cx="10972800" cy="3454400"/>
          </a:xfrm>
          <a:custGeom>
            <a:avLst/>
            <a:gdLst>
              <a:gd name="connisteX0" fmla="*/ 0 w 10972800"/>
              <a:gd name="connsiteY0" fmla="*/ 203197 h 3454402"/>
              <a:gd name="connisteX1" fmla="*/ 203197 w 10972800"/>
              <a:gd name="connsiteY1" fmla="*/ 0 h 3454402"/>
              <a:gd name="connisteX2" fmla="*/ 10769602 w 10972800"/>
              <a:gd name="connsiteY2" fmla="*/ 0 h 3454402"/>
              <a:gd name="connisteX3" fmla="*/ 10972800 w 10972800"/>
              <a:gd name="connsiteY3" fmla="*/ 203197 h 3454402"/>
              <a:gd name="connisteX4" fmla="*/ 10972800 w 10972800"/>
              <a:gd name="connsiteY4" fmla="*/ 3251204 h 3454402"/>
              <a:gd name="connisteX5" fmla="*/ 10769602 w 10972800"/>
              <a:gd name="connsiteY5" fmla="*/ 3454402 h 3454402"/>
              <a:gd name="connisteX6" fmla="*/ 203197 w 10972800"/>
              <a:gd name="connsiteY6" fmla="*/ 3454402 h 3454402"/>
              <a:gd name="connisteX7" fmla="*/ 0 w 10972800"/>
              <a:gd name="connsiteY7" fmla="*/ 3251204 h 3454402"/>
              <a:gd name="connisteX8" fmla="*/ 0 w 10972800"/>
              <a:gd name="connsiteY8" fmla="*/ 203197 h 345440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454402">
                <a:moveTo>
                  <a:pt x="0" y="203198"/>
                </a:moveTo>
                <a:cubicBezTo>
                  <a:pt x="0" y="90974"/>
                  <a:pt x="90974" y="0"/>
                  <a:pt x="203198" y="0"/>
                </a:cubicBezTo>
                <a:lnTo>
                  <a:pt x="10769602" y="0"/>
                </a:lnTo>
                <a:cubicBezTo>
                  <a:pt x="10881826" y="0"/>
                  <a:pt x="10972800" y="90974"/>
                  <a:pt x="10972800" y="203198"/>
                </a:cubicBezTo>
                <a:lnTo>
                  <a:pt x="10972800" y="3251204"/>
                </a:lnTo>
                <a:cubicBezTo>
                  <a:pt x="10972800" y="3363428"/>
                  <a:pt x="10881826" y="3454402"/>
                  <a:pt x="10769602" y="3454402"/>
                </a:cubicBezTo>
                <a:lnTo>
                  <a:pt x="203198" y="3454402"/>
                </a:lnTo>
                <a:cubicBezTo>
                  <a:pt x="90974" y="3454402"/>
                  <a:pt x="0" y="3363428"/>
                  <a:pt x="0" y="3251204"/>
                </a:cubicBezTo>
                <a:lnTo>
                  <a:pt x="0" y="203198"/>
                </a:lnTo>
                <a:close/>
              </a:path>
            </a:pathLst>
          </a:custGeom>
          <a:blipFill rotWithShape="1">
            <a:blip r:embed="rId11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C:/Users/肖宇轩/AppData/Local/Temp/figmazip/slide_7730d021d419a527\datas\氛围图-12001&amp;188076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r:link="rId3"/>
          <a:stretch>
            <a:fillRect/>
          </a:stretch>
        </p:blipFill>
        <p:spPr>
          <a:xfrm>
            <a:off x="0" y="0"/>
            <a:ext cx="35814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051304" y="609603"/>
            <a:ext cx="7531099" cy="761997"/>
          </a:xfrm>
          <a:noFill/>
        </p:spPr>
        <p:txBody>
          <a:bodyPr lIns="0" tIns="0" rIns="0" bIns="0" anchor="t">
            <a:noAutofit/>
          </a:bodyPr>
          <a:p>
            <a:pPr algn="r">
              <a:lnSpc>
                <a:spcPct val="114000"/>
              </a:lnSpc>
            </a:pPr>
            <a:r>
              <a:rPr lang="en-US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PlantUML</a:t>
            </a:r>
            <a:endParaRPr lang="en-US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4" name="任意多边形 3"/>
          <p:cNvSpPr/>
          <p:nvPr>
            <p:custDataLst>
              <p:tags r:id="rId5"/>
            </p:custDataLst>
          </p:nvPr>
        </p:nvSpPr>
        <p:spPr>
          <a:xfrm>
            <a:off x="2438403" y="1828800"/>
            <a:ext cx="1828800" cy="4418965"/>
          </a:xfrm>
          <a:custGeom>
            <a:avLst/>
            <a:gdLst>
              <a:gd name="connisteX0" fmla="*/ 0 w 1828800"/>
              <a:gd name="connsiteY0" fmla="*/ 203197 h 4419596"/>
              <a:gd name="connisteX1" fmla="*/ 203197 w 1828800"/>
              <a:gd name="connsiteY1" fmla="*/ 0 h 4419596"/>
              <a:gd name="connisteX2" fmla="*/ 1828800 w 1828800"/>
              <a:gd name="connsiteY2" fmla="*/ 0 h 4419596"/>
              <a:gd name="connisteX3" fmla="*/ 1828800 w 1828800"/>
              <a:gd name="connsiteY3" fmla="*/ 4419596 h 4419596"/>
              <a:gd name="connisteX4" fmla="*/ 203197 w 1828800"/>
              <a:gd name="connsiteY4" fmla="*/ 4419596 h 4419596"/>
              <a:gd name="connisteX5" fmla="*/ 0 w 1828800"/>
              <a:gd name="connsiteY5" fmla="*/ 4216398 h 4419596"/>
              <a:gd name="connisteX6" fmla="*/ 0 w 1828800"/>
              <a:gd name="connsiteY6" fmla="*/ 203197 h 441959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828800" h="4419597">
                <a:moveTo>
                  <a:pt x="0" y="203198"/>
                </a:moveTo>
                <a:cubicBezTo>
                  <a:pt x="0" y="90974"/>
                  <a:pt x="90974" y="0"/>
                  <a:pt x="203198" y="0"/>
                </a:cubicBezTo>
                <a:lnTo>
                  <a:pt x="1828800" y="0"/>
                </a:lnTo>
                <a:lnTo>
                  <a:pt x="1828800" y="4419597"/>
                </a:lnTo>
                <a:lnTo>
                  <a:pt x="203198" y="4419597"/>
                </a:lnTo>
                <a:cubicBezTo>
                  <a:pt x="90974" y="4419597"/>
                  <a:pt x="0" y="4328632"/>
                  <a:pt x="0" y="4216399"/>
                </a:cubicBezTo>
                <a:lnTo>
                  <a:pt x="0" y="203198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>
            <p:custDataLst>
              <p:tags r:id="rId6"/>
            </p:custDataLst>
          </p:nvPr>
        </p:nvSpPr>
        <p:spPr>
          <a:xfrm>
            <a:off x="2438403" y="4954567"/>
            <a:ext cx="1233805" cy="1233805"/>
          </a:xfrm>
          <a:custGeom>
            <a:avLst/>
            <a:gdLst>
              <a:gd name="connisteX0" fmla="*/ 0 w 1234019"/>
              <a:gd name="connsiteY0" fmla="*/ 321914 h 1234019"/>
              <a:gd name="connisteX1" fmla="*/ 0 w 1234019"/>
              <a:gd name="connsiteY1" fmla="*/ 0 h 1234019"/>
              <a:gd name="connisteX2" fmla="*/ 1073057 w 1234019"/>
              <a:gd name="connsiteY2" fmla="*/ 0 h 1234019"/>
              <a:gd name="connisteX3" fmla="*/ 1234019 w 1234019"/>
              <a:gd name="connsiteY3" fmla="*/ 160961 h 1234019"/>
              <a:gd name="connisteX4" fmla="*/ 1234019 w 1234019"/>
              <a:gd name="connsiteY4" fmla="*/ 1234019 h 1234019"/>
              <a:gd name="connisteX5" fmla="*/ 912095 w 1234019"/>
              <a:gd name="connsiteY5" fmla="*/ 1234019 h 1234019"/>
              <a:gd name="connisteX6" fmla="*/ 912095 w 1234019"/>
              <a:gd name="connsiteY6" fmla="*/ 549545 h 1234019"/>
              <a:gd name="connisteX7" fmla="*/ 227630 w 1234019"/>
              <a:gd name="connsiteY7" fmla="*/ 1234019 h 1234019"/>
              <a:gd name="connisteX8" fmla="*/ 0 w 1234019"/>
              <a:gd name="connsiteY8" fmla="*/ 1234019 h 1234019"/>
              <a:gd name="connisteX9" fmla="*/ 0 w 1234019"/>
              <a:gd name="connsiteY9" fmla="*/ 1006388 h 1234019"/>
              <a:gd name="connisteX10" fmla="*/ 684464 w 1234019"/>
              <a:gd name="connsiteY10" fmla="*/ 321914 h 1234019"/>
              <a:gd name="connisteX11" fmla="*/ 0 w 1234019"/>
              <a:gd name="connsiteY11" fmla="*/ 321914 h 123401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pathLst>
              <a:path w="1234019" h="1234019">
                <a:moveTo>
                  <a:pt x="0" y="321915"/>
                </a:moveTo>
                <a:lnTo>
                  <a:pt x="0" y="0"/>
                </a:lnTo>
                <a:lnTo>
                  <a:pt x="1073058" y="0"/>
                </a:lnTo>
                <a:cubicBezTo>
                  <a:pt x="1161956" y="0"/>
                  <a:pt x="1234019" y="72064"/>
                  <a:pt x="1234019" y="160962"/>
                </a:cubicBezTo>
                <a:lnTo>
                  <a:pt x="1234019" y="1234019"/>
                </a:lnTo>
                <a:lnTo>
                  <a:pt x="912096" y="1234019"/>
                </a:lnTo>
                <a:lnTo>
                  <a:pt x="912096" y="549545"/>
                </a:lnTo>
                <a:lnTo>
                  <a:pt x="227631" y="1234019"/>
                </a:lnTo>
                <a:lnTo>
                  <a:pt x="0" y="1234019"/>
                </a:lnTo>
                <a:lnTo>
                  <a:pt x="0" y="1006389"/>
                </a:lnTo>
                <a:lnTo>
                  <a:pt x="684465" y="321915"/>
                </a:lnTo>
                <a:lnTo>
                  <a:pt x="0" y="321915"/>
                </a:lnTo>
                <a:close/>
              </a:path>
            </a:pathLst>
          </a:custGeom>
          <a:gradFill>
            <a:gsLst>
              <a:gs pos="0">
                <a:srgbClr val="FFFFFF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27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4419600" y="1828800"/>
            <a:ext cx="7162800" cy="4418330"/>
            <a:chOff x="6960" y="2880"/>
            <a:chExt cx="11280" cy="6958"/>
          </a:xfrm>
        </p:grpSpPr>
        <p:sp>
          <p:nvSpPr>
            <p:cNvPr id="6" name="矩形 5"/>
            <p:cNvSpPr/>
            <p:nvPr>
              <p:custDataLst>
                <p:tags r:id="rId7"/>
              </p:custDataLst>
            </p:nvPr>
          </p:nvSpPr>
          <p:spPr>
            <a:xfrm>
              <a:off x="6960" y="2880"/>
              <a:ext cx="7281" cy="3359"/>
            </a:xfrm>
            <a:prstGeom prst="rect">
              <a:avLst/>
            </a:pr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>
              <p:custDataLst>
                <p:tags r:id="rId8"/>
              </p:custDataLst>
            </p:nvPr>
          </p:nvSpPr>
          <p:spPr>
            <a:xfrm>
              <a:off x="7440" y="3400"/>
              <a:ext cx="64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工具简介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9"/>
              </p:custDataLst>
            </p:nvPr>
          </p:nvSpPr>
          <p:spPr>
            <a:xfrm>
              <a:off x="7440" y="4280"/>
              <a:ext cx="640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文本化建模工具，适用于技术文档编写和持续集成。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pic>
          <p:nvPicPr>
            <p:cNvPr id="9" name="图片 8" descr="C:/Users/肖宇轩/AppData/Roaming/Kingsoft/office6/wppai/generateppt/70687d11387daa1426dc09877e94ff2f.jpg70687d11387daa1426dc09877e94ff2f"/>
            <p:cNvPicPr preferRelativeResize="0"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rcRect l="7480" r="7480"/>
            <a:stretch>
              <a:fillRect/>
            </a:stretch>
          </p:blipFill>
          <p:spPr>
            <a:xfrm>
              <a:off x="14240" y="2880"/>
              <a:ext cx="4000" cy="3359"/>
            </a:xfrm>
            <a:custGeom>
              <a:avLst/>
              <a:gdLst>
                <a:gd name="connisteX0" fmla="*/ 0 w 2540002"/>
                <a:gd name="connsiteY0" fmla="*/ 0 h 2133596"/>
                <a:gd name="connisteX1" fmla="*/ 2336804 w 2540002"/>
                <a:gd name="connsiteY1" fmla="*/ 0 h 2133596"/>
                <a:gd name="connisteX2" fmla="*/ 2540002 w 2540002"/>
                <a:gd name="connsiteY2" fmla="*/ 203197 h 2133596"/>
                <a:gd name="connisteX3" fmla="*/ 2540002 w 2540002"/>
                <a:gd name="connsiteY3" fmla="*/ 1930398 h 2133596"/>
                <a:gd name="connisteX4" fmla="*/ 2336804 w 2540002"/>
                <a:gd name="connsiteY4" fmla="*/ 2133596 h 2133596"/>
                <a:gd name="connisteX5" fmla="*/ 0 w 2540002"/>
                <a:gd name="connsiteY5" fmla="*/ 2133596 h 2133596"/>
                <a:gd name="connisteX6" fmla="*/ 0 w 2540002"/>
                <a:gd name="connsiteY6" fmla="*/ 0 h 21335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2540002" h="2133597">
                  <a:moveTo>
                    <a:pt x="0" y="0"/>
                  </a:moveTo>
                  <a:lnTo>
                    <a:pt x="2336804" y="0"/>
                  </a:lnTo>
                  <a:cubicBezTo>
                    <a:pt x="2449028" y="0"/>
                    <a:pt x="2540002" y="90974"/>
                    <a:pt x="2540002" y="203198"/>
                  </a:cubicBezTo>
                  <a:lnTo>
                    <a:pt x="2540002" y="1930399"/>
                  </a:lnTo>
                  <a:cubicBezTo>
                    <a:pt x="2540002" y="2042632"/>
                    <a:pt x="2449028" y="2133597"/>
                    <a:pt x="2336804" y="2133597"/>
                  </a:cubicBezTo>
                  <a:lnTo>
                    <a:pt x="0" y="21335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2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2" name="矩形 11"/>
            <p:cNvSpPr/>
            <p:nvPr>
              <p:custDataLst>
                <p:tags r:id="rId13"/>
              </p:custDataLst>
            </p:nvPr>
          </p:nvSpPr>
          <p:spPr>
            <a:xfrm>
              <a:off x="6960" y="6480"/>
              <a:ext cx="7281" cy="3359"/>
            </a:xfrm>
            <a:prstGeom prst="rect">
              <a:avLst/>
            </a:pr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5" name="图片 14" descr="C:/Users/肖宇轩/AppData/Roaming/Kingsoft/office6/wppai/generateppt/26f66bda02a8122fa62627e0baa7ce28.jpg26f66bda02a8122fa62627e0baa7ce28"/>
            <p:cNvPicPr preferRelativeResize="0"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5"/>
            <a:srcRect l="3523" r="3523"/>
            <a:stretch>
              <a:fillRect/>
            </a:stretch>
          </p:blipFill>
          <p:spPr>
            <a:xfrm>
              <a:off x="14240" y="6480"/>
              <a:ext cx="4000" cy="3359"/>
            </a:xfrm>
            <a:custGeom>
              <a:avLst/>
              <a:gdLst>
                <a:gd name="connisteX0" fmla="*/ 0 w 2540002"/>
                <a:gd name="connsiteY0" fmla="*/ 0 h 2133596"/>
                <a:gd name="connisteX1" fmla="*/ 2336804 w 2540002"/>
                <a:gd name="connsiteY1" fmla="*/ 0 h 2133596"/>
                <a:gd name="connisteX2" fmla="*/ 2540002 w 2540002"/>
                <a:gd name="connsiteY2" fmla="*/ 203197 h 2133596"/>
                <a:gd name="connisteX3" fmla="*/ 2540002 w 2540002"/>
                <a:gd name="connsiteY3" fmla="*/ 1930398 h 2133596"/>
                <a:gd name="connisteX4" fmla="*/ 2336804 w 2540002"/>
                <a:gd name="connsiteY4" fmla="*/ 2133596 h 2133596"/>
                <a:gd name="connisteX5" fmla="*/ 0 w 2540002"/>
                <a:gd name="connsiteY5" fmla="*/ 2133596 h 2133596"/>
                <a:gd name="connisteX6" fmla="*/ 0 w 2540002"/>
                <a:gd name="connsiteY6" fmla="*/ 0 h 21335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2540002" h="2133597">
                  <a:moveTo>
                    <a:pt x="0" y="0"/>
                  </a:moveTo>
                  <a:lnTo>
                    <a:pt x="2336804" y="0"/>
                  </a:lnTo>
                  <a:cubicBezTo>
                    <a:pt x="2449028" y="0"/>
                    <a:pt x="2540002" y="90974"/>
                    <a:pt x="2540002" y="203198"/>
                  </a:cubicBezTo>
                  <a:lnTo>
                    <a:pt x="2540002" y="1930399"/>
                  </a:lnTo>
                  <a:cubicBezTo>
                    <a:pt x="2540002" y="2042632"/>
                    <a:pt x="2449028" y="2133597"/>
                    <a:pt x="2336804" y="2133597"/>
                  </a:cubicBezTo>
                  <a:lnTo>
                    <a:pt x="0" y="21335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2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3" name="文本框 12"/>
            <p:cNvSpPr txBox="1"/>
            <p:nvPr>
              <p:custDataLst>
                <p:tags r:id="rId16"/>
              </p:custDataLst>
            </p:nvPr>
          </p:nvSpPr>
          <p:spPr>
            <a:xfrm>
              <a:off x="7440" y="7000"/>
              <a:ext cx="64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核心优势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7"/>
              </p:custDataLst>
            </p:nvPr>
          </p:nvSpPr>
          <p:spPr>
            <a:xfrm>
              <a:off x="7440" y="7880"/>
              <a:ext cx="640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对比推荐：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PlantUML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以纯文本语法生成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UML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，适配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Markdown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，易版本控制。但功能基础，学习曲线较陡。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工具选型建议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02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125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26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27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128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29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  <p:tag name="KSO_WM_TEMPLATE_STYLE_ID" val="d6d3f39df28908b5"/>
</p:tagLst>
</file>

<file path=ppt/tags/tag136.xml><?xml version="1.0" encoding="utf-8"?>
<p:tagLst xmlns:p="http://schemas.openxmlformats.org/presentationml/2006/main">
  <p:tag name="KSO_WM_BEAUTIFY_FLAG" val="#wm#"/>
  <p:tag name="KSO_WM_UNIT_INDEX" val="1"/>
  <p:tag name="KSO_WM_UNIT_SUBTYPE" val="c"/>
  <p:tag name="KSO_WM_UNIT_TYPE" val="f"/>
</p:tagLst>
</file>

<file path=ppt/tags/tag137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38.xml><?xml version="1.0" encoding="utf-8"?>
<p:tagLst xmlns:p="http://schemas.openxmlformats.org/presentationml/2006/main">
  <p:tag name="KSO_WM_BEAUTIFY_FLAG" val="#wm#"/>
  <p:tag name="KSO_WM_UNIT_INDEX" val="2"/>
  <p:tag name="KSO_WM_UNIT_SUBTYPE" val="b"/>
  <p:tag name="KSO_WM_UNIT_TYPE" val="f"/>
</p:tagLst>
</file>

<file path=ppt/tags/tag139.xml><?xml version="1.0" encoding="utf-8"?>
<p:tagLst xmlns:p="http://schemas.openxmlformats.org/presentationml/2006/main">
  <p:tag name="KSO_WM_FIGMA_LIMIT" val=""/>
  <p:tag name="KSO_WM_FIGMA_SLIDE_GROUP" val="1"/>
  <p:tag name="KSO_WM_SLIDE_TYPE" val="title"/>
  <p:tag name="KSO_WM_TEMPLATE_SUBCATEGORY" val="29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141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42.xml><?xml version="1.0" encoding="utf-8"?>
<p:tagLst xmlns:p="http://schemas.openxmlformats.org/presentationml/2006/main">
  <p:tag name="KSO_WM_BEAUTIFY_FLAG" val="#wm#"/>
  <p:tag name="KSO_WM_DIAGRAM_GROUP_CODE" val="1"/>
  <p:tag name="KSO_WM_UNIT_INDEX" val="1_1_1"/>
  <p:tag name="KSO_WM_UNIT_SUBTYPE" val="d"/>
  <p:tag name="KSO_WM_UNIT_TYPE" val="l_h_i"/>
  <p:tag name="KSO_WM_UNIT_PRESET_TEXT" val="01"/>
  <p:tag name="KSO_WM_SLIDE_FIGMA_DIAGRAM" val="1"/>
</p:tagLst>
</file>

<file path=ppt/tags/tag143.xml><?xml version="1.0" encoding="utf-8"?>
<p:tagLst xmlns:p="http://schemas.openxmlformats.org/presentationml/2006/main">
  <p:tag name="KSO_WM_BEAUTIFY_FLAG" val="#wm#"/>
  <p:tag name="KSO_WM_DIAGRAM_GROUP_CODE" val="1"/>
  <p:tag name="KSO_WM_UNIT_INDEX" val="1_1_2"/>
  <p:tag name="KSO_WM_UNIT_TYPE" val="l_h_i"/>
  <p:tag name="KSO_WM_SLIDE_FIGMA_DIAGRAM" val="1"/>
</p:tagLst>
</file>

<file path=ppt/tags/tag144.xml><?xml version="1.0" encoding="utf-8"?>
<p:tagLst xmlns:p="http://schemas.openxmlformats.org/presentationml/2006/main">
  <p:tag name="KSO_WM_BEAUTIFY_FLAG" val="#wm#"/>
  <p:tag name="KSO_WM_DIAGRAM_GROUP_CODE" val="1"/>
  <p:tag name="KSO_WM_UNIT_INDEX" val="1_1_1"/>
  <p:tag name="KSO_WM_UNIT_PRESET_TEXT" val="单击此处添加标题内容单击此处添加标题内容"/>
  <p:tag name="KSO_WM_UNIT_TEXT_TYPE" val="1"/>
  <p:tag name="KSO_WM_UNIT_TYPE" val="l_h_a"/>
  <p:tag name="KSO_WM_SLIDE_FIGMA_DIAGRAM" val="1"/>
</p:tagLst>
</file>

<file path=ppt/tags/tag145.xml><?xml version="1.0" encoding="utf-8"?>
<p:tagLst xmlns:p="http://schemas.openxmlformats.org/presentationml/2006/main">
  <p:tag name="KSO_WM_BEAUTIFY_FLAG" val="#wm#"/>
  <p:tag name="KSO_WM_DIAGRAM_GROUP_CODE" val="1"/>
  <p:tag name="KSO_WM_UNIT_INDEX" val="1_2_1"/>
  <p:tag name="KSO_WM_UNIT_SUBTYPE" val="d"/>
  <p:tag name="KSO_WM_UNIT_TYPE" val="l_h_i"/>
  <p:tag name="KSO_WM_UNIT_PRESET_TEXT" val="02"/>
  <p:tag name="KSO_WM_SLIDE_FIGMA_DIAGRAM" val="1"/>
</p:tagLst>
</file>

<file path=ppt/tags/tag146.xml><?xml version="1.0" encoding="utf-8"?>
<p:tagLst xmlns:p="http://schemas.openxmlformats.org/presentationml/2006/main">
  <p:tag name="KSO_WM_BEAUTIFY_FLAG" val="#wm#"/>
  <p:tag name="KSO_WM_DIAGRAM_GROUP_CODE" val="1"/>
  <p:tag name="KSO_WM_UNIT_INDEX" val="1_2_2"/>
  <p:tag name="KSO_WM_UNIT_TYPE" val="l_h_i"/>
  <p:tag name="KSO_WM_SLIDE_FIGMA_DIAGRAM" val="1"/>
</p:tagLst>
</file>

<file path=ppt/tags/tag147.xml><?xml version="1.0" encoding="utf-8"?>
<p:tagLst xmlns:p="http://schemas.openxmlformats.org/presentationml/2006/main">
  <p:tag name="KSO_WM_BEAUTIFY_FLAG" val="#wm#"/>
  <p:tag name="KSO_WM_DIAGRAM_GROUP_CODE" val="1"/>
  <p:tag name="KSO_WM_UNIT_INDEX" val="1_2_1"/>
  <p:tag name="KSO_WM_UNIT_PRESET_TEXT" val="单击此处添加标题内容单击此处添加标题内容"/>
  <p:tag name="KSO_WM_UNIT_TEXT_TYPE" val="1"/>
  <p:tag name="KSO_WM_UNIT_TYPE" val="l_h_a"/>
  <p:tag name="KSO_WM_SLIDE_FIGMA_DIAGRAM" val="1"/>
</p:tagLst>
</file>

<file path=ppt/tags/tag148.xml><?xml version="1.0" encoding="utf-8"?>
<p:tagLst xmlns:p="http://schemas.openxmlformats.org/presentationml/2006/main">
  <p:tag name="KSO_WM_BEAUTIFY_FLAG" val="#wm#"/>
  <p:tag name="KSO_WM_DIAGRAM_GROUP_CODE" val="1"/>
  <p:tag name="KSO_WM_UNIT_INDEX" val="1_3_1"/>
  <p:tag name="KSO_WM_UNIT_SUBTYPE" val="d"/>
  <p:tag name="KSO_WM_UNIT_TYPE" val="l_h_i"/>
  <p:tag name="KSO_WM_UNIT_PRESET_TEXT" val="03"/>
  <p:tag name="KSO_WM_SLIDE_FIGMA_DIAGRAM" val="1"/>
</p:tagLst>
</file>

<file path=ppt/tags/tag149.xml><?xml version="1.0" encoding="utf-8"?>
<p:tagLst xmlns:p="http://schemas.openxmlformats.org/presentationml/2006/main">
  <p:tag name="KSO_WM_BEAUTIFY_FLAG" val="#wm#"/>
  <p:tag name="KSO_WM_DIAGRAM_GROUP_CODE" val="1"/>
  <p:tag name="KSO_WM_UNIT_INDEX" val="1_3_2"/>
  <p:tag name="KSO_WM_UNIT_TYPE" val="l_h_i"/>
  <p:tag name="KSO_WM_SLIDE_FIGMA_DIAGRAM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#wm#"/>
  <p:tag name="KSO_WM_DIAGRAM_GROUP_CODE" val="1"/>
  <p:tag name="KSO_WM_UNIT_INDEX" val="1_3_1"/>
  <p:tag name="KSO_WM_UNIT_PRESET_TEXT" val="单击此处添加标题内容单击此处添加标题内容"/>
  <p:tag name="KSO_WM_UNIT_TEXT_TYPE" val="1"/>
  <p:tag name="KSO_WM_UNIT_TYPE" val="l_h_a"/>
  <p:tag name="KSO_WM_SLIDE_FIGMA_DIAGRAM" val="1"/>
</p:tagLst>
</file>

<file path=ppt/tags/tag151.xml><?xml version="1.0" encoding="utf-8"?>
<p:tagLst xmlns:p="http://schemas.openxmlformats.org/presentationml/2006/main">
  <p:tag name="KSO_WM_FIGMA_LIMIT" val=""/>
  <p:tag name="KSO_WM_FIGMA_SLIDE_GROUP" val="1"/>
  <p:tag name="KSO_WM_SLIDE_TYPE" val="contents"/>
  <p:tag name="KSO_WM_TEMPLATE_SUBCATEGORY" val="29"/>
</p:tagLst>
</file>

<file path=ppt/tags/tag152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53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UNIT_PRESET_TEXT" val="02"/>
</p:tagLst>
</file>

<file path=ppt/tags/tag154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</p:tagLst>
</file>

<file path=ppt/tags/tag155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156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157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添加项标题"/>
  <p:tag name="KSO_WM_UNIT_TEXT_TYPE" val="1"/>
  <p:tag name="KSO_WM_UNIT_TYPE" val="l_h_a"/>
</p:tagLst>
</file>

<file path=ppt/tags/tag158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159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添加项标题"/>
  <p:tag name="KSO_WM_UNIT_TEXT_TYPE" val="1"/>
  <p:tag name="KSO_WM_UNIT_TYPE" val="l_h_a"/>
</p:tagLst>
</file>

<file path=ppt/tags/tag16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162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163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添加项标题"/>
  <p:tag name="KSO_WM_UNIT_TEXT_TYPE" val="1"/>
  <p:tag name="KSO_WM_UNIT_TYPE" val="l_h_a"/>
</p:tagLst>
</file>

<file path=ppt/tags/tag164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165.xml><?xml version="1.0" encoding="utf-8"?>
<p:tagLst xmlns:p="http://schemas.openxmlformats.org/presentationml/2006/main">
  <p:tag name="KSO_WM_BEAUTIFY_FLAG" val="#wm#"/>
  <p:tag name="KSO_WM_UNIT_INDEX" val="1"/>
  <p:tag name="KSO_WM_UNIT_TYPE" val="d"/>
  <p:tag name="MH_PIC_SOURCE_TYPE" val="generate_slide_ai*{&quot;ai_type&quot;:&quot;generate_ppt&quot;,&quot;id&quot;:&quot;VCG211400873897&quot;}*galley_galley_ai_*1742735565896_123.227_1d43ecab3a23-slide-3"/>
</p:tagLst>
</file>

<file path=ppt/tags/tag166.xml><?xml version="1.0" encoding="utf-8"?>
<p:tagLst xmlns:p="http://schemas.openxmlformats.org/presentationml/2006/main">
  <p:tag name="KSO_WM_FIGMA_LIMIT" val=""/>
  <p:tag name="KSO_WM_FIGMA_SLIDE_GROUP" val="6"/>
  <p:tag name="KSO_WM_SLIDE_TYPE" val="text"/>
  <p:tag name="KSO_WM_TEMPLATE_SUBCATEGORY" val="29"/>
</p:tagLst>
</file>

<file path=ppt/tags/tag167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68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169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PIC_SOURCE_TYPE" val="generate_slide_ai*{&quot;ai_type&quot;:&quot;generate_ppt&quot;,&quot;id&quot;:&quot;VCG41N1418154591&quot;}*galley_galley_ai_*1742735565896_123.227_1d43ecab3a23-slide-4"/>
</p:tagLst>
</file>

<file path=ppt/tags/tag17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172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173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添加项标题"/>
  <p:tag name="KSO_WM_UNIT_TEXT_TYPE" val="1"/>
  <p:tag name="KSO_WM_UNIT_TYPE" val="l_h_a"/>
</p:tagLst>
</file>

<file path=ppt/tags/tag174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75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PIC_SOURCE_TYPE" val="generate_slide_ai*{&quot;ai_type&quot;:&quot;generate_ppt&quot;,&quot;id&quot;:&quot;VCG41N1413762344&quot;}*galley_galley_ai_*1742735565896_123.227_1d43ecab3a23-slide-4"/>
</p:tagLst>
</file>

<file path=ppt/tags/tag176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添加项标题"/>
  <p:tag name="KSO_WM_UNIT_TEXT_TYPE" val="1"/>
  <p:tag name="KSO_WM_UNIT_TYPE" val="l_h_a"/>
</p:tagLst>
</file>

<file path=ppt/tags/tag177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78.xml><?xml version="1.0" encoding="utf-8"?>
<p:tagLst xmlns:p="http://schemas.openxmlformats.org/presentationml/2006/main">
  <p:tag name="KSO_WM_FIGMA_LIMIT" val=""/>
  <p:tag name="KSO_WM_FIGMA_SLIDE_GROUP" val="24"/>
  <p:tag name="KSO_WM_SLIDE_TYPE" val="text"/>
  <p:tag name="KSO_WM_TEMPLATE_SUBCATEGORY" val="29"/>
</p:tagLst>
</file>

<file path=ppt/tags/tag179.xml><?xml version="1.0" encoding="utf-8"?>
<p:tagLst xmlns:p="http://schemas.openxmlformats.org/presentationml/2006/main">
  <p:tag name="KSO_WM_BEAUTIFY_FLAG" val="#wm#"/>
  <p:tag name="KSO_WM_UNIT_INDEX" val="1"/>
  <p:tag name="KSO_WM_UNIT_TYPE" val="d"/>
  <p:tag name="MH_PIC_SOURCE_TYPE" val="generate_slide_ai*{&quot;ai_type&quot;:&quot;generate_ppt&quot;,&quot;id&quot;:&quot;VCG211344227349&quot;}*galley_galley_ai_*1742735565896_123.227_1d43ecab3a23-slide-5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81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18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183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184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185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86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187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88.xml><?xml version="1.0" encoding="utf-8"?>
<p:tagLst xmlns:p="http://schemas.openxmlformats.org/presentationml/2006/main">
  <p:tag name="KSO_WM_FIGMA_LIMIT" val=""/>
  <p:tag name="KSO_WM_FIGMA_SLIDE_GROUP" val="28"/>
  <p:tag name="KSO_WM_SLIDE_TYPE" val="text"/>
  <p:tag name="KSO_WM_TEMPLATE_SUBCATEGORY" val="29"/>
</p:tagLst>
</file>

<file path=ppt/tags/tag189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9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19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193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94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195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196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97.xml><?xml version="1.0" encoding="utf-8"?>
<p:tagLst xmlns:p="http://schemas.openxmlformats.org/presentationml/2006/main">
  <p:tag name="KSO_WM_BEAUTIFY_FLAG" val="#wm#"/>
  <p:tag name="KSO_WM_UNIT_INDEX" val="1"/>
  <p:tag name="KSO_WM_UNIT_TYPE" val="d"/>
  <p:tag name="MH_PIC_SOURCE_TYPE" val="generate_slide_ai*{&quot;ai_type&quot;:&quot;generate_ppt&quot;,&quot;id&quot;:&quot;VCG41N1613978813&quot;}*galley_galley_ai_*1742735565896_123.227_1d43ecab3a23-slide-6"/>
</p:tagLst>
</file>

<file path=ppt/tags/tag198.xml><?xml version="1.0" encoding="utf-8"?>
<p:tagLst xmlns:p="http://schemas.openxmlformats.org/presentationml/2006/main">
  <p:tag name="KSO_WM_FIGMA_LIMIT" val=""/>
  <p:tag name="KSO_WM_FIGMA_SLIDE_GROUP" val="58"/>
  <p:tag name="KSO_WM_SLIDE_TYPE" val="text"/>
  <p:tag name="KSO_WM_TEMPLATE_SUBCATEGORY" val="29"/>
</p:tagLst>
</file>

<file path=ppt/tags/tag199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201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202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203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04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添加项标题内容"/>
  <p:tag name="KSO_WM_UNIT_TEXT_TYPE" val="1"/>
  <p:tag name="KSO_WM_UNIT_TYPE" val="l_h_a"/>
</p:tagLst>
</file>

<file path=ppt/tags/tag205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06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PIC_SOURCE_TYPE" val="generate_slide_ai*{&quot;ai_type&quot;:&quot;generate_ppt&quot;,&quot;id&quot;:&quot;VCG41N1372543137&quot;}*galley_galley_ai_*1742735565896_123.227_1d43ecab3a23-slide-7"/>
</p:tagLst>
</file>

<file path=ppt/tags/tag207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08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PIC_SOURCE_TYPE" val="generate_slide_ai*{&quot;ai_type&quot;:&quot;generate_ppt&quot;,&quot;id&quot;:&quot;VCG211400632043&quot;}*galley_galley_ai_*1742735565896_123.227_1d43ecab3a23-slide-7"/>
</p:tagLst>
</file>

<file path=ppt/tags/tag209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添加项标题内容"/>
  <p:tag name="KSO_WM_UNIT_TEXT_TYPE" val="1"/>
  <p:tag name="KSO_WM_UNIT_TYPE" val="l_h_a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11.xml><?xml version="1.0" encoding="utf-8"?>
<p:tagLst xmlns:p="http://schemas.openxmlformats.org/presentationml/2006/main">
  <p:tag name="KSO_WM_FIGMA_LIMIT" val=""/>
  <p:tag name="KSO_WM_FIGMA_SLIDE_GROUP" val="36"/>
  <p:tag name="KSO_WM_SLIDE_TYPE" val="text"/>
  <p:tag name="KSO_WM_TEMPLATE_SUBCATEGORY" val="29"/>
</p:tagLst>
</file>

<file path=ppt/tags/tag212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213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UNIT_PRESET_TEXT" val="02"/>
</p:tagLst>
</file>

<file path=ppt/tags/tag214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</p:tagLst>
</file>

<file path=ppt/tags/tag215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16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217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218.xml><?xml version="1.0" encoding="utf-8"?>
<p:tagLst xmlns:p="http://schemas.openxmlformats.org/presentationml/2006/main">
  <p:tag name="KSO_WM_BEAUTIFY_FLAG" val="#wm#"/>
  <p:tag name="KSO_WM_UNIT_INDEX" val="1"/>
  <p:tag name="KSO_WM_UNIT_TYPE" val="d"/>
  <p:tag name="MH_PIC_SOURCE_TYPE" val="generate_slide_ai*{&quot;ai_type&quot;:&quot;generate_ppt&quot;,&quot;id&quot;:&quot;VCG41N1446410079&quot;}*galley_galley_ai_*1742735565896_123.227_1d43ecab3a23-slide-9"/>
</p:tagLst>
</file>

<file path=ppt/tags/tag21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2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2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23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224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25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26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227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28.xml><?xml version="1.0" encoding="utf-8"?>
<p:tagLst xmlns:p="http://schemas.openxmlformats.org/presentationml/2006/main">
  <p:tag name="KSO_WM_FIGMA_LIMIT" val=""/>
  <p:tag name="KSO_WM_FIGMA_SLIDE_GROUP" val="40"/>
  <p:tag name="KSO_WM_SLIDE_TYPE" val="text"/>
  <p:tag name="KSO_WM_TEMPLATE_SUBCATEGORY" val="29"/>
</p:tagLst>
</file>

<file path=ppt/tags/tag229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UNIT_PRESET_TEXT" val="02"/>
</p:tagLst>
</file>

<file path=ppt/tags/tag231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</p:tagLst>
</file>

<file path=ppt/tags/tag232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33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234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35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36.xml><?xml version="1.0" encoding="utf-8"?>
<p:tagLst xmlns:p="http://schemas.openxmlformats.org/presentationml/2006/main">
  <p:tag name="KSO_WM_BEAUTIFY_FLAG" val="#wm#"/>
  <p:tag name="KSO_WM_UNIT_INDEX" val="1"/>
  <p:tag name="KSO_WM_UNIT_TYPE" val="d"/>
  <p:tag name="MH_PIC_SOURCE_TYPE" val="generate_slide_ai*{&quot;ai_type&quot;:&quot;generate_ppt&quot;,&quot;id&quot;:&quot;VCG41N1406352654&quot;}*galley_galley_ai_*1742735565896_123.227_1d43ecab3a23-slide-11"/>
</p:tagLst>
</file>

<file path=ppt/tags/tag237.xml><?xml version="1.0" encoding="utf-8"?>
<p:tagLst xmlns:p="http://schemas.openxmlformats.org/presentationml/2006/main">
  <p:tag name="KSO_WM_FIGMA_LIMIT" val=""/>
  <p:tag name="KSO_WM_FIGMA_SLIDE_GROUP" val="55"/>
  <p:tag name="KSO_WM_SLIDE_TYPE" val="text"/>
  <p:tag name="KSO_WM_TEMPLATE_SUBCATEGORY" val="29"/>
</p:tagLst>
</file>

<file path=ppt/tags/tag238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239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FIGMA_LIMIT" val=""/>
  <p:tag name="KSO_WM_FIGMA_SLIDE_GROUP" val="1"/>
  <p:tag name="KSO_WM_SLIDE_TYPE" val="endPage"/>
  <p:tag name="KSO_WM_TEMPLATE_SUBCATEGORY" val="29"/>
</p:tagLst>
</file>

<file path=ppt/tags/tag241.xml><?xml version="1.0" encoding="utf-8"?>
<p:tagLst xmlns:p="http://schemas.openxmlformats.org/presentationml/2006/main">
  <p:tag name="KSO_WM_PRESENTATION_SOURCE" val="WPPAIGeneratePPT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64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BEAUTIFY_FLAG" val="#wm#"/>
  <p:tag name="KSO_WM_UNIT_INDEX" val="1"/>
  <p:tag name="KSO_WM_UNIT_SUBTYPE" val="c"/>
  <p:tag name="KSO_WM_UNIT_TYPE" val="f"/>
</p:tagLst>
</file>

<file path=ppt/tags/tag69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UNIT_INDEX" val="2"/>
  <p:tag name="KSO_WM_UNIT_SUBTYPE" val="b"/>
  <p:tag name="KSO_WM_UNIT_TYPE" val="f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77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82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蓝色IT科技风主题">
  <a:themeElements>
    <a:clrScheme name="">
      <a:dk1>
        <a:srgbClr val="000000"/>
      </a:dk1>
      <a:lt1>
        <a:srgbClr val="FFFFFF"/>
      </a:lt1>
      <a:dk2>
        <a:srgbClr val="333638"/>
      </a:dk2>
      <a:lt2>
        <a:srgbClr val="EFEFEF"/>
      </a:lt2>
      <a:accent1>
        <a:srgbClr val="00B5EE"/>
      </a:accent1>
      <a:accent2>
        <a:srgbClr val="BB72FB"/>
      </a:accent2>
      <a:accent3>
        <a:srgbClr val="7280FB"/>
      </a:accent3>
      <a:accent4>
        <a:srgbClr val="2F56C8"/>
      </a:accent4>
      <a:accent5>
        <a:srgbClr val="643AF8"/>
      </a:accent5>
      <a:accent6>
        <a:srgbClr val="2538D9"/>
      </a:accent6>
      <a:hlink>
        <a:srgbClr val="00B5EE"/>
      </a:hlink>
      <a:folHlink>
        <a:srgbClr val="2F56C8"/>
      </a:folHlink>
    </a:clrScheme>
    <a:fontScheme name="">
      <a:majorFont>
        <a:latin typeface="Microsoft YaHei UI"/>
        <a:ea typeface="Microsoft YaHei UI"/>
        <a:cs typeface=""/>
      </a:majorFont>
      <a:minorFont>
        <a:latin typeface="Microsoft YaHei UI"/>
        <a:ea typeface="Microsoft YaHei UI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947</Words>
  <Application>WPS 演示</Application>
  <PresentationFormat>宽屏</PresentationFormat>
  <Paragraphs>110</Paragraphs>
  <Slides>13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Microsoft YaHei UI</vt:lpstr>
      <vt:lpstr>WPS</vt:lpstr>
      <vt:lpstr>蓝色IT科技风主题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肖宇轩</dc:creator>
  <cp:lastModifiedBy>逍遥仙</cp:lastModifiedBy>
  <cp:revision>155</cp:revision>
  <dcterms:created xsi:type="dcterms:W3CDTF">2019-06-19T02:08:00Z</dcterms:created>
  <dcterms:modified xsi:type="dcterms:W3CDTF">2025-03-23T13:14:19Z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2052-12.1.0.20305</vt:lpwstr>
  </property>
  <property fmtid="{D5CDD505-2E9C-101B-9397-08002B2CF9AE}" pid="3" name="ICV">
    <vt:lpwstr>26CD9C70D1CA4270AD6A73CBC72E0A42_11</vt:lpwstr>
  </property>
</Properties>
</file>